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Lst>
  <p:sldSz cx="49377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5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4697"/>
  </p:normalViewPr>
  <p:slideViewPr>
    <p:cSldViewPr snapToGrid="0" snapToObjects="1">
      <p:cViewPr varScale="1">
        <p:scale>
          <a:sx n="25" d="100"/>
          <a:sy n="25" d="100"/>
        </p:scale>
        <p:origin x="1168" y="248"/>
      </p:cViewPr>
      <p:guideLst>
        <p:guide orient="horz" pos="10368"/>
        <p:guide pos="15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heng Duan" userId="7546b04a-379b-4eec-a7c0-083d26cd7a44" providerId="ADAL" clId="{879036F7-1999-BA41-99BE-F32539CE6C21}"/>
    <pc:docChg chg="custSel modSld">
      <pc:chgData name="Shiheng Duan" userId="7546b04a-379b-4eec-a7c0-083d26cd7a44" providerId="ADAL" clId="{879036F7-1999-BA41-99BE-F32539CE6C21}" dt="2019-11-27T22:50:25.197" v="7" actId="14826"/>
      <pc:docMkLst>
        <pc:docMk/>
      </pc:docMkLst>
      <pc:sldChg chg="addSp delSp modSp">
        <pc:chgData name="Shiheng Duan" userId="7546b04a-379b-4eec-a7c0-083d26cd7a44" providerId="ADAL" clId="{879036F7-1999-BA41-99BE-F32539CE6C21}" dt="2019-11-27T22:50:25.197" v="7" actId="14826"/>
        <pc:sldMkLst>
          <pc:docMk/>
          <pc:sldMk cId="3051125933" sldId="256"/>
        </pc:sldMkLst>
        <pc:grpChg chg="mod">
          <ac:chgData name="Shiheng Duan" userId="7546b04a-379b-4eec-a7c0-083d26cd7a44" providerId="ADAL" clId="{879036F7-1999-BA41-99BE-F32539CE6C21}" dt="2019-11-27T22:50:25.197" v="7" actId="14826"/>
          <ac:grpSpMkLst>
            <pc:docMk/>
            <pc:sldMk cId="3051125933" sldId="256"/>
            <ac:grpSpMk id="69" creationId="{CCD98604-FE12-9D4A-B745-75B646EFB764}"/>
          </ac:grpSpMkLst>
        </pc:grpChg>
        <pc:picChg chg="add del mod">
          <ac:chgData name="Shiheng Duan" userId="7546b04a-379b-4eec-a7c0-083d26cd7a44" providerId="ADAL" clId="{879036F7-1999-BA41-99BE-F32539CE6C21}" dt="2019-11-27T22:10:04.233" v="4" actId="478"/>
          <ac:picMkLst>
            <pc:docMk/>
            <pc:sldMk cId="3051125933" sldId="256"/>
            <ac:picMk id="8" creationId="{834AC1B9-B326-E342-A30D-DAF4973CD740}"/>
          </ac:picMkLst>
        </pc:picChg>
        <pc:picChg chg="mod">
          <ac:chgData name="Shiheng Duan" userId="7546b04a-379b-4eec-a7c0-083d26cd7a44" providerId="ADAL" clId="{879036F7-1999-BA41-99BE-F32539CE6C21}" dt="2019-11-27T22:50:25.197" v="7" actId="14826"/>
          <ac:picMkLst>
            <pc:docMk/>
            <pc:sldMk cId="3051125933" sldId="256"/>
            <ac:picMk id="65" creationId="{4B3AAD51-E752-214F-9B67-9C571DB4B338}"/>
          </ac:picMkLst>
        </pc:picChg>
      </pc:sldChg>
    </pc:docChg>
  </pc:docChgLst>
  <pc:docChgLst>
    <pc:chgData name="Shiheng Duan" userId="7546b04a-379b-4eec-a7c0-083d26cd7a44" providerId="ADAL" clId="{3913933F-D547-5545-A62F-B8B88D3D4FD0}"/>
    <pc:docChg chg="delSld">
      <pc:chgData name="Shiheng Duan" userId="7546b04a-379b-4eec-a7c0-083d26cd7a44" providerId="ADAL" clId="{3913933F-D547-5545-A62F-B8B88D3D4FD0}" dt="2021-09-27T14:44:57.617" v="0" actId="2696"/>
      <pc:docMkLst>
        <pc:docMk/>
      </pc:docMkLst>
      <pc:sldChg chg="del">
        <pc:chgData name="Shiheng Duan" userId="7546b04a-379b-4eec-a7c0-083d26cd7a44" providerId="ADAL" clId="{3913933F-D547-5545-A62F-B8B88D3D4FD0}" dt="2021-09-27T14:44:57.617" v="0" actId="2696"/>
        <pc:sldMkLst>
          <pc:docMk/>
          <pc:sldMk cId="2887493141" sldId="257"/>
        </pc:sldMkLst>
      </pc:sldChg>
    </pc:docChg>
  </pc:docChgLst>
  <pc:docChgLst>
    <pc:chgData name="Shiheng Duan" userId="7546b04a-379b-4eec-a7c0-083d26cd7a44" providerId="ADAL" clId="{3563006C-E258-FA41-8109-DD377506DA58}"/>
    <pc:docChg chg="modSld">
      <pc:chgData name="Shiheng Duan" userId="7546b04a-379b-4eec-a7c0-083d26cd7a44" providerId="ADAL" clId="{3563006C-E258-FA41-8109-DD377506DA58}" dt="2020-07-07T01:13:07.913" v="1" actId="164"/>
      <pc:docMkLst>
        <pc:docMk/>
      </pc:docMkLst>
      <pc:sldChg chg="addSp modSp">
        <pc:chgData name="Shiheng Duan" userId="7546b04a-379b-4eec-a7c0-083d26cd7a44" providerId="ADAL" clId="{3563006C-E258-FA41-8109-DD377506DA58}" dt="2020-07-07T01:13:07.913" v="1" actId="164"/>
        <pc:sldMkLst>
          <pc:docMk/>
          <pc:sldMk cId="3051125933" sldId="256"/>
        </pc:sldMkLst>
        <pc:spChg chg="mod">
          <ac:chgData name="Shiheng Duan" userId="7546b04a-379b-4eec-a7c0-083d26cd7a44" providerId="ADAL" clId="{3563006C-E258-FA41-8109-DD377506DA58}" dt="2020-07-07T01:13:07.913" v="1" actId="164"/>
          <ac:spMkLst>
            <pc:docMk/>
            <pc:sldMk cId="3051125933" sldId="256"/>
            <ac:spMk id="173" creationId="{10FA9320-7504-AB49-9ACE-7E906453565B}"/>
          </ac:spMkLst>
        </pc:spChg>
        <pc:grpChg chg="add mod">
          <ac:chgData name="Shiheng Duan" userId="7546b04a-379b-4eec-a7c0-083d26cd7a44" providerId="ADAL" clId="{3563006C-E258-FA41-8109-DD377506DA58}" dt="2020-07-07T01:13:07.913" v="1" actId="164"/>
          <ac:grpSpMkLst>
            <pc:docMk/>
            <pc:sldMk cId="3051125933" sldId="256"/>
            <ac:grpSpMk id="2" creationId="{188B9EAE-56DF-8740-98C6-14974B479C80}"/>
          </ac:grpSpMkLst>
        </pc:grpChg>
        <pc:grpChg chg="mod">
          <ac:chgData name="Shiheng Duan" userId="7546b04a-379b-4eec-a7c0-083d26cd7a44" providerId="ADAL" clId="{3563006C-E258-FA41-8109-DD377506DA58}" dt="2020-07-07T01:13:07.913" v="1" actId="164"/>
          <ac:grpSpMkLst>
            <pc:docMk/>
            <pc:sldMk cId="3051125933" sldId="256"/>
            <ac:grpSpMk id="130" creationId="{FFBB07A6-04C3-C445-9625-5FB1EA359869}"/>
          </ac:grpSpMkLst>
        </pc:grpChg>
        <pc:grpChg chg="mod">
          <ac:chgData name="Shiheng Duan" userId="7546b04a-379b-4eec-a7c0-083d26cd7a44" providerId="ADAL" clId="{3563006C-E258-FA41-8109-DD377506DA58}" dt="2020-07-07T01:13:07.913" v="1" actId="164"/>
          <ac:grpSpMkLst>
            <pc:docMk/>
            <pc:sldMk cId="3051125933" sldId="256"/>
            <ac:grpSpMk id="164" creationId="{FF740461-A769-8846-B7FA-7339564348CE}"/>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E28591-4FFD-184C-8226-54935603B8CA}"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3732628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28591-4FFD-184C-8226-54935603B8CA}"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155670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28591-4FFD-184C-8226-54935603B8CA}"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48194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E28591-4FFD-184C-8226-54935603B8CA}"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88646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E28591-4FFD-184C-8226-54935603B8CA}"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76411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E28591-4FFD-184C-8226-54935603B8CA}"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161514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E28591-4FFD-184C-8226-54935603B8CA}"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171423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E28591-4FFD-184C-8226-54935603B8CA}" type="datetimeFigureOut">
              <a:rPr lang="en-US" smtClean="0"/>
              <a:t>9/27/21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127588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28591-4FFD-184C-8226-54935603B8CA}" type="datetimeFigureOut">
              <a:rPr lang="en-US" smtClean="0"/>
              <a:t>9/27/21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271122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E28591-4FFD-184C-8226-54935603B8CA}"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336466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E28591-4FFD-184C-8226-54935603B8CA}"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C14A6-CEFB-0F4B-ADA0-A11EB8B82701}" type="slidenum">
              <a:rPr lang="en-US" smtClean="0"/>
              <a:t>‹#›</a:t>
            </a:fld>
            <a:endParaRPr lang="en-US"/>
          </a:p>
        </p:txBody>
      </p:sp>
    </p:spTree>
    <p:extLst>
      <p:ext uri="{BB962C8B-B14F-4D97-AF65-F5344CB8AC3E}">
        <p14:creationId xmlns:p14="http://schemas.microsoft.com/office/powerpoint/2010/main" val="1026049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9E28591-4FFD-184C-8226-54935603B8CA}" type="datetimeFigureOut">
              <a:rPr lang="en-US" smtClean="0"/>
              <a:t>9/27/21</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E0C14A6-CEFB-0F4B-ADA0-A11EB8B82701}" type="slidenum">
              <a:rPr lang="en-US" smtClean="0"/>
              <a:t>‹#›</a:t>
            </a:fld>
            <a:endParaRPr lang="en-US"/>
          </a:p>
        </p:txBody>
      </p:sp>
    </p:spTree>
    <p:extLst>
      <p:ext uri="{BB962C8B-B14F-4D97-AF65-F5344CB8AC3E}">
        <p14:creationId xmlns:p14="http://schemas.microsoft.com/office/powerpoint/2010/main" val="2490095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EAF0005-9761-644D-BEED-338EAB0A7A2C}"/>
              </a:ext>
            </a:extLst>
          </p:cNvPr>
          <p:cNvSpPr/>
          <p:nvPr/>
        </p:nvSpPr>
        <p:spPr>
          <a:xfrm>
            <a:off x="-45508" y="2658737"/>
            <a:ext cx="49483034" cy="27536454"/>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0BF73D29-DBC6-7D4F-BB3E-87799DEBAAEE}"/>
              </a:ext>
            </a:extLst>
          </p:cNvPr>
          <p:cNvSpPr/>
          <p:nvPr/>
        </p:nvSpPr>
        <p:spPr>
          <a:xfrm>
            <a:off x="33295111" y="5207403"/>
            <a:ext cx="15702150" cy="24243266"/>
          </a:xfrm>
          <a:prstGeom prst="rect">
            <a:avLst/>
          </a:prstGeom>
          <a:ln w="38100" cmpd="sng">
            <a:solidFill>
              <a:srgbClr val="7F7F7F"/>
            </a:solidFill>
          </a:ln>
          <a:effectLst>
            <a:glow rad="228600">
              <a:schemeClr val="tx2">
                <a:alpha val="40000"/>
              </a:schemeClr>
            </a:glow>
          </a:effectLst>
        </p:spPr>
        <p:style>
          <a:lnRef idx="2">
            <a:schemeClr val="accent1"/>
          </a:lnRef>
          <a:fillRef idx="1">
            <a:schemeClr val="lt1"/>
          </a:fillRef>
          <a:effectRef idx="0">
            <a:schemeClr val="accent1"/>
          </a:effectRef>
          <a:fontRef idx="minor">
            <a:schemeClr val="dk1"/>
          </a:fontRef>
        </p:style>
        <p:txBody>
          <a:bodyPr lIns="91424" tIns="45711" rIns="91424" bIns="45711" anchor="ctr"/>
          <a:lstStyle/>
          <a:p>
            <a:pPr algn="ctr">
              <a:defRPr/>
            </a:pPr>
            <a:endParaRPr lang="en-US" dirty="0"/>
          </a:p>
        </p:txBody>
      </p:sp>
      <p:sp>
        <p:nvSpPr>
          <p:cNvPr id="177" name="Rectangle 176">
            <a:extLst>
              <a:ext uri="{FF2B5EF4-FFF2-40B4-BE49-F238E27FC236}">
                <a16:creationId xmlns:a16="http://schemas.microsoft.com/office/drawing/2014/main" id="{3421F7F7-FE87-B64C-86D2-CCD0AFEA3944}"/>
              </a:ext>
            </a:extLst>
          </p:cNvPr>
          <p:cNvSpPr/>
          <p:nvPr/>
        </p:nvSpPr>
        <p:spPr>
          <a:xfrm>
            <a:off x="16927728" y="5211303"/>
            <a:ext cx="15702150" cy="23057273"/>
          </a:xfrm>
          <a:prstGeom prst="rect">
            <a:avLst/>
          </a:prstGeom>
          <a:ln w="38100" cmpd="sng">
            <a:solidFill>
              <a:srgbClr val="7F7F7F"/>
            </a:solidFill>
          </a:ln>
          <a:effectLst>
            <a:glow rad="228600">
              <a:schemeClr val="tx2">
                <a:alpha val="40000"/>
              </a:schemeClr>
            </a:glow>
          </a:effectLst>
        </p:spPr>
        <p:style>
          <a:lnRef idx="2">
            <a:schemeClr val="accent1"/>
          </a:lnRef>
          <a:fillRef idx="1">
            <a:schemeClr val="lt1"/>
          </a:fillRef>
          <a:effectRef idx="0">
            <a:schemeClr val="accent1"/>
          </a:effectRef>
          <a:fontRef idx="minor">
            <a:schemeClr val="dk1"/>
          </a:fontRef>
        </p:style>
        <p:txBody>
          <a:bodyPr lIns="91424" tIns="45711" rIns="91424" bIns="45711" anchor="ctr"/>
          <a:lstStyle/>
          <a:p>
            <a:pPr algn="ctr">
              <a:defRPr/>
            </a:pPr>
            <a:endParaRPr lang="en-US" dirty="0"/>
          </a:p>
        </p:txBody>
      </p:sp>
      <p:sp>
        <p:nvSpPr>
          <p:cNvPr id="16" name="Rectangle 15">
            <a:extLst>
              <a:ext uri="{FF2B5EF4-FFF2-40B4-BE49-F238E27FC236}">
                <a16:creationId xmlns:a16="http://schemas.microsoft.com/office/drawing/2014/main" id="{64514AF4-F535-244A-A32E-73B88D4270C2}"/>
              </a:ext>
            </a:extLst>
          </p:cNvPr>
          <p:cNvSpPr/>
          <p:nvPr/>
        </p:nvSpPr>
        <p:spPr>
          <a:xfrm>
            <a:off x="469336" y="5207403"/>
            <a:ext cx="15702150" cy="23057273"/>
          </a:xfrm>
          <a:prstGeom prst="rect">
            <a:avLst/>
          </a:prstGeom>
          <a:ln w="38100" cmpd="sng">
            <a:solidFill>
              <a:srgbClr val="7F7F7F"/>
            </a:solidFill>
          </a:ln>
          <a:effectLst>
            <a:glow rad="228600">
              <a:schemeClr val="tx2">
                <a:alpha val="40000"/>
              </a:schemeClr>
            </a:glow>
          </a:effectLst>
        </p:spPr>
        <p:style>
          <a:lnRef idx="2">
            <a:schemeClr val="accent1"/>
          </a:lnRef>
          <a:fillRef idx="1">
            <a:schemeClr val="lt1"/>
          </a:fillRef>
          <a:effectRef idx="0">
            <a:schemeClr val="accent1"/>
          </a:effectRef>
          <a:fontRef idx="minor">
            <a:schemeClr val="dk1"/>
          </a:fontRef>
        </p:style>
        <p:txBody>
          <a:bodyPr lIns="91424" tIns="45711" rIns="91424" bIns="45711" anchor="ctr"/>
          <a:lstStyle/>
          <a:p>
            <a:pPr algn="ctr">
              <a:defRPr/>
            </a:pPr>
            <a:endParaRPr lang="en-US" dirty="0"/>
          </a:p>
        </p:txBody>
      </p:sp>
      <p:sp>
        <p:nvSpPr>
          <p:cNvPr id="5" name="Rectangle 4">
            <a:extLst>
              <a:ext uri="{FF2B5EF4-FFF2-40B4-BE49-F238E27FC236}">
                <a16:creationId xmlns:a16="http://schemas.microsoft.com/office/drawing/2014/main" id="{276DEEA8-8605-1242-9AA7-B0404F00F3D3}"/>
              </a:ext>
            </a:extLst>
          </p:cNvPr>
          <p:cNvSpPr/>
          <p:nvPr/>
        </p:nvSpPr>
        <p:spPr>
          <a:xfrm>
            <a:off x="-61891" y="30185575"/>
            <a:ext cx="49483034" cy="2768560"/>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7E9030B-C9A5-9B4F-B9F8-ECFD9B004750}"/>
              </a:ext>
            </a:extLst>
          </p:cNvPr>
          <p:cNvSpPr/>
          <p:nvPr/>
        </p:nvSpPr>
        <p:spPr>
          <a:xfrm>
            <a:off x="-61891" y="-40493"/>
            <a:ext cx="49483034" cy="2768560"/>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42F6D25-9002-0042-A373-E747A85A8217}"/>
              </a:ext>
            </a:extLst>
          </p:cNvPr>
          <p:cNvPicPr>
            <a:picLocks noChangeAspect="1"/>
          </p:cNvPicPr>
          <p:nvPr/>
        </p:nvPicPr>
        <p:blipFill rotWithShape="1">
          <a:blip r:embed="rId2"/>
          <a:srcRect l="12173" r="7590"/>
          <a:stretch/>
        </p:blipFill>
        <p:spPr>
          <a:xfrm>
            <a:off x="10607752" y="9185675"/>
            <a:ext cx="5486400" cy="4842861"/>
          </a:xfrm>
          <a:prstGeom prst="rect">
            <a:avLst/>
          </a:prstGeom>
        </p:spPr>
      </p:pic>
      <p:sp>
        <p:nvSpPr>
          <p:cNvPr id="11" name="Rectangle 10">
            <a:extLst>
              <a:ext uri="{FF2B5EF4-FFF2-40B4-BE49-F238E27FC236}">
                <a16:creationId xmlns:a16="http://schemas.microsoft.com/office/drawing/2014/main" id="{E1736708-88D9-924E-ABE0-0C278B1C55BD}"/>
              </a:ext>
            </a:extLst>
          </p:cNvPr>
          <p:cNvSpPr/>
          <p:nvPr/>
        </p:nvSpPr>
        <p:spPr>
          <a:xfrm>
            <a:off x="1376681" y="0"/>
            <a:ext cx="46624238" cy="3730454"/>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uc-davis-logo.png">
            <a:extLst>
              <a:ext uri="{FF2B5EF4-FFF2-40B4-BE49-F238E27FC236}">
                <a16:creationId xmlns:a16="http://schemas.microsoft.com/office/drawing/2014/main" id="{BCC66758-5121-1A4B-A396-94150AFD5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0285" y="924791"/>
            <a:ext cx="2246504" cy="1940163"/>
          </a:xfrm>
          <a:prstGeom prst="rect">
            <a:avLst/>
          </a:prstGeom>
        </p:spPr>
      </p:pic>
      <p:sp>
        <p:nvSpPr>
          <p:cNvPr id="3" name="TextBox 2">
            <a:extLst>
              <a:ext uri="{FF2B5EF4-FFF2-40B4-BE49-F238E27FC236}">
                <a16:creationId xmlns:a16="http://schemas.microsoft.com/office/drawing/2014/main" id="{24189717-17AF-1349-B1EB-98E82BD7F459}"/>
              </a:ext>
            </a:extLst>
          </p:cNvPr>
          <p:cNvSpPr txBox="1"/>
          <p:nvPr/>
        </p:nvSpPr>
        <p:spPr>
          <a:xfrm>
            <a:off x="11119104" y="1973146"/>
            <a:ext cx="25859233" cy="1549142"/>
          </a:xfrm>
          <a:prstGeom prst="rect">
            <a:avLst/>
          </a:prstGeom>
          <a:noFill/>
        </p:spPr>
        <p:txBody>
          <a:bodyPr wrap="square" rtlCol="0">
            <a:spAutoFit/>
          </a:bodyPr>
          <a:lstStyle/>
          <a:p>
            <a:pPr algn="r"/>
            <a:r>
              <a:rPr lang="en-US" sz="4200" b="1" dirty="0" err="1">
                <a:latin typeface="Tahoma" panose="020B0604030504040204" pitchFamily="34" charset="0"/>
                <a:ea typeface="Tahoma" panose="020B0604030504040204" pitchFamily="34" charset="0"/>
                <a:cs typeface="Tahoma" panose="020B0604030504040204" pitchFamily="34" charset="0"/>
              </a:rPr>
              <a:t>Shiheng</a:t>
            </a:r>
            <a:r>
              <a:rPr lang="en-US" sz="4200" b="1" dirty="0">
                <a:latin typeface="Tahoma" panose="020B0604030504040204" pitchFamily="34" charset="0"/>
                <a:ea typeface="Tahoma" panose="020B0604030504040204" pitchFamily="34" charset="0"/>
                <a:cs typeface="Tahoma" panose="020B0604030504040204" pitchFamily="34" charset="0"/>
              </a:rPr>
              <a:t> Duan</a:t>
            </a:r>
            <a:r>
              <a:rPr lang="en-US" sz="4400" b="1" baseline="30000" dirty="0">
                <a:latin typeface="Tahoma" panose="020B0604030504040204" pitchFamily="34" charset="0"/>
                <a:ea typeface="Tahoma" panose="020B0604030504040204" pitchFamily="34" charset="0"/>
                <a:cs typeface="Tahoma" panose="020B0604030504040204" pitchFamily="34" charset="0"/>
              </a:rPr>
              <a:t>1</a:t>
            </a:r>
            <a:r>
              <a:rPr lang="en-US" sz="4200" b="1" dirty="0">
                <a:latin typeface="Tahoma" panose="020B0604030504040204" pitchFamily="34" charset="0"/>
                <a:ea typeface="Tahoma" panose="020B0604030504040204" pitchFamily="34" charset="0"/>
                <a:cs typeface="Tahoma" panose="020B0604030504040204" pitchFamily="34" charset="0"/>
              </a:rPr>
              <a:t>  Paul Ullrich</a:t>
            </a:r>
            <a:r>
              <a:rPr lang="en-US" sz="4400" b="1" baseline="30000" dirty="0">
                <a:latin typeface="Tahoma" panose="020B0604030504040204" pitchFamily="34" charset="0"/>
                <a:ea typeface="Tahoma" panose="020B0604030504040204" pitchFamily="34" charset="0"/>
                <a:cs typeface="Tahoma" panose="020B0604030504040204" pitchFamily="34" charset="0"/>
              </a:rPr>
              <a:t>1</a:t>
            </a:r>
            <a:r>
              <a:rPr lang="en-US" sz="4200" b="1" dirty="0">
                <a:latin typeface="Tahoma" panose="020B0604030504040204" pitchFamily="34" charset="0"/>
                <a:ea typeface="Tahoma" panose="020B0604030504040204" pitchFamily="34" charset="0"/>
                <a:cs typeface="Tahoma" panose="020B0604030504040204" pitchFamily="34" charset="0"/>
              </a:rPr>
              <a:t>  </a:t>
            </a:r>
            <a:r>
              <a:rPr lang="en-US" sz="4200" b="1" dirty="0" err="1">
                <a:latin typeface="Tahoma" panose="020B0604030504040204" pitchFamily="34" charset="0"/>
                <a:ea typeface="Tahoma" panose="020B0604030504040204" pitchFamily="34" charset="0"/>
                <a:cs typeface="Tahoma" panose="020B0604030504040204" pitchFamily="34" charset="0"/>
              </a:rPr>
              <a:t>Lele</a:t>
            </a:r>
            <a:r>
              <a:rPr lang="en-US" sz="4200" b="1" dirty="0">
                <a:latin typeface="Tahoma" panose="020B0604030504040204" pitchFamily="34" charset="0"/>
                <a:ea typeface="Tahoma" panose="020B0604030504040204" pitchFamily="34" charset="0"/>
                <a:cs typeface="Tahoma" panose="020B0604030504040204" pitchFamily="34" charset="0"/>
              </a:rPr>
              <a:t> Shu</a:t>
            </a:r>
            <a:r>
              <a:rPr lang="en-US" sz="4800" b="1" baseline="30000" dirty="0">
                <a:latin typeface="Tahoma" panose="020B0604030504040204" pitchFamily="34" charset="0"/>
                <a:ea typeface="Tahoma" panose="020B0604030504040204" pitchFamily="34" charset="0"/>
                <a:cs typeface="Tahoma" panose="020B0604030504040204" pitchFamily="34" charset="0"/>
              </a:rPr>
              <a:t>1</a:t>
            </a:r>
            <a:r>
              <a:rPr lang="en-US" sz="4800" b="1" dirty="0">
                <a:latin typeface="Tahoma" panose="020B0604030504040204" pitchFamily="34" charset="0"/>
                <a:ea typeface="Tahoma" panose="020B0604030504040204" pitchFamily="34" charset="0"/>
                <a:cs typeface="Tahoma" panose="020B0604030504040204" pitchFamily="34" charset="0"/>
              </a:rPr>
              <a:t>  </a:t>
            </a:r>
            <a:r>
              <a:rPr lang="en-US" sz="4200" b="1" dirty="0">
                <a:latin typeface="Tahoma" panose="020B0604030504040204" pitchFamily="34" charset="0"/>
                <a:ea typeface="Tahoma" panose="020B0604030504040204" pitchFamily="34" charset="0"/>
                <a:cs typeface="Tahoma" panose="020B0604030504040204" pitchFamily="34" charset="0"/>
              </a:rPr>
              <a:t>David Hall</a:t>
            </a:r>
            <a:r>
              <a:rPr lang="en-US" sz="4200" b="1" baseline="30000" dirty="0">
                <a:latin typeface="Tahoma" panose="020B0604030504040204" pitchFamily="34" charset="0"/>
                <a:ea typeface="Tahoma" panose="020B0604030504040204" pitchFamily="34" charset="0"/>
                <a:cs typeface="Tahoma" panose="020B0604030504040204" pitchFamily="34" charset="0"/>
              </a:rPr>
              <a:t>2</a:t>
            </a:r>
            <a:endParaRPr lang="en-US" sz="3600" baseline="30000" dirty="0"/>
          </a:p>
          <a:p>
            <a:pPr algn="r"/>
            <a:endParaRPr lang="en-US" sz="2800" b="1" baseline="30000" dirty="0">
              <a:latin typeface="Tahoma" panose="020B0604030504040204" pitchFamily="34" charset="0"/>
              <a:ea typeface="Tahoma" panose="020B0604030504040204" pitchFamily="34" charset="0"/>
              <a:cs typeface="Tahoma" panose="020B0604030504040204" pitchFamily="34" charset="0"/>
            </a:endParaRPr>
          </a:p>
          <a:p>
            <a:pPr algn="r"/>
            <a:r>
              <a:rPr lang="en-US" sz="2800" b="1" baseline="30000" dirty="0">
                <a:latin typeface="Tahoma" panose="020B0604030504040204" pitchFamily="34" charset="0"/>
                <a:ea typeface="Tahoma" panose="020B0604030504040204" pitchFamily="34" charset="0"/>
                <a:cs typeface="Tahoma" panose="020B0604030504040204" pitchFamily="34" charset="0"/>
              </a:rPr>
              <a:t>1</a:t>
            </a:r>
            <a:r>
              <a:rPr lang="en-US" sz="2800" b="1" dirty="0">
                <a:latin typeface="Tahoma" panose="020B0604030504040204" pitchFamily="34" charset="0"/>
                <a:ea typeface="Tahoma" panose="020B0604030504040204" pitchFamily="34" charset="0"/>
                <a:cs typeface="Tahoma" panose="020B0604030504040204" pitchFamily="34" charset="0"/>
              </a:rPr>
              <a:t>University of California, Davis  </a:t>
            </a:r>
            <a:r>
              <a:rPr lang="en-US" sz="2800" b="1" baseline="30000" dirty="0">
                <a:latin typeface="Tahoma" panose="020B0604030504040204" pitchFamily="34" charset="0"/>
                <a:ea typeface="Tahoma" panose="020B0604030504040204" pitchFamily="34" charset="0"/>
                <a:cs typeface="Tahoma" panose="020B0604030504040204" pitchFamily="34" charset="0"/>
              </a:rPr>
              <a:t>2</a:t>
            </a:r>
            <a:r>
              <a:rPr lang="en-US" sz="2800" b="1" dirty="0">
                <a:latin typeface="Tahoma" panose="020B0604030504040204" pitchFamily="34" charset="0"/>
                <a:ea typeface="Tahoma" panose="020B0604030504040204" pitchFamily="34" charset="0"/>
                <a:cs typeface="Tahoma" panose="020B0604030504040204" pitchFamily="34" charset="0"/>
              </a:rPr>
              <a:t>Nvidia</a:t>
            </a:r>
          </a:p>
        </p:txBody>
      </p:sp>
      <p:sp>
        <p:nvSpPr>
          <p:cNvPr id="13" name="TextBox 12">
            <a:extLst>
              <a:ext uri="{FF2B5EF4-FFF2-40B4-BE49-F238E27FC236}">
                <a16:creationId xmlns:a16="http://schemas.microsoft.com/office/drawing/2014/main" id="{16747508-F39E-B746-A32E-88BFA8E504B8}"/>
              </a:ext>
            </a:extLst>
          </p:cNvPr>
          <p:cNvSpPr txBox="1"/>
          <p:nvPr/>
        </p:nvSpPr>
        <p:spPr>
          <a:xfrm>
            <a:off x="9134262" y="633389"/>
            <a:ext cx="29627688" cy="2000548"/>
          </a:xfrm>
          <a:prstGeom prst="rect">
            <a:avLst/>
          </a:prstGeom>
          <a:noFill/>
        </p:spPr>
        <p:txBody>
          <a:bodyPr wrap="square" rtlCol="0">
            <a:spAutoFit/>
          </a:bodyPr>
          <a:lstStyle/>
          <a:p>
            <a:pPr algn="ctr"/>
            <a:r>
              <a:rPr lang="en-US" sz="6400" b="1" dirty="0">
                <a:latin typeface="Tahoma" panose="020B0604030504040204" pitchFamily="34" charset="0"/>
                <a:ea typeface="Tahoma" panose="020B0604030504040204" pitchFamily="34" charset="0"/>
                <a:cs typeface="Tahoma" panose="020B0604030504040204" pitchFamily="34" charset="0"/>
              </a:rPr>
              <a:t>Convolutional Neural Network (CNN) for Streamflow Projection</a:t>
            </a:r>
          </a:p>
          <a:p>
            <a:pPr algn="ctr"/>
            <a:endParaRPr lang="en-US" sz="6000" dirty="0"/>
          </a:p>
        </p:txBody>
      </p:sp>
      <p:sp>
        <p:nvSpPr>
          <p:cNvPr id="14" name="Rounded Rectangle 13">
            <a:extLst>
              <a:ext uri="{FF2B5EF4-FFF2-40B4-BE49-F238E27FC236}">
                <a16:creationId xmlns:a16="http://schemas.microsoft.com/office/drawing/2014/main" id="{0126A591-BDE3-9443-B0C6-EE37E4A84323}"/>
              </a:ext>
            </a:extLst>
          </p:cNvPr>
          <p:cNvSpPr/>
          <p:nvPr/>
        </p:nvSpPr>
        <p:spPr>
          <a:xfrm>
            <a:off x="286754" y="4355636"/>
            <a:ext cx="16067314" cy="11625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b="1" dirty="0">
                <a:latin typeface="Tahoma" panose="020B0604030504040204" pitchFamily="34" charset="0"/>
                <a:ea typeface="Tahoma" panose="020B0604030504040204" pitchFamily="34" charset="0"/>
                <a:cs typeface="Tahoma" panose="020B0604030504040204" pitchFamily="34" charset="0"/>
              </a:rPr>
              <a:t>Model Design</a:t>
            </a:r>
          </a:p>
        </p:txBody>
      </p:sp>
      <p:sp>
        <p:nvSpPr>
          <p:cNvPr id="17" name="TextBox 16">
            <a:extLst>
              <a:ext uri="{FF2B5EF4-FFF2-40B4-BE49-F238E27FC236}">
                <a16:creationId xmlns:a16="http://schemas.microsoft.com/office/drawing/2014/main" id="{69D6290C-AEED-FF49-8AEC-831DAE867BCA}"/>
              </a:ext>
            </a:extLst>
          </p:cNvPr>
          <p:cNvSpPr txBox="1"/>
          <p:nvPr/>
        </p:nvSpPr>
        <p:spPr>
          <a:xfrm>
            <a:off x="1045026" y="6047535"/>
            <a:ext cx="1216894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Motivation, Data and Area of Interested</a:t>
            </a:r>
          </a:p>
        </p:txBody>
      </p:sp>
      <p:sp>
        <p:nvSpPr>
          <p:cNvPr id="19" name="TextBox 18">
            <a:extLst>
              <a:ext uri="{FF2B5EF4-FFF2-40B4-BE49-F238E27FC236}">
                <a16:creationId xmlns:a16="http://schemas.microsoft.com/office/drawing/2014/main" id="{9D8C4552-9C12-4944-865C-48DA199AF5EF}"/>
              </a:ext>
            </a:extLst>
          </p:cNvPr>
          <p:cNvSpPr txBox="1"/>
          <p:nvPr/>
        </p:nvSpPr>
        <p:spPr>
          <a:xfrm>
            <a:off x="1039148" y="6964068"/>
            <a:ext cx="13803087" cy="2677656"/>
          </a:xfrm>
          <a:prstGeom prst="rect">
            <a:avLst/>
          </a:prstGeom>
          <a:noFill/>
        </p:spPr>
        <p:txBody>
          <a:bodyPr wrap="square" rtlCol="0">
            <a:spAutoFit/>
          </a:bodyPr>
          <a:lstStyle/>
          <a:p>
            <a:r>
              <a:rPr lang="en-US" sz="2800" dirty="0"/>
              <a:t>Streamflow prediction and projection can be viewed as a time series problem.  Long-Short-Term Memory (LSTM) neural networks have been a popular choice for this problem.  However, inspired by Bai et al. (2018), we investigate the use CNN for streamflow projection. </a:t>
            </a:r>
          </a:p>
          <a:p>
            <a:r>
              <a:rPr lang="en-US" sz="2800" dirty="0"/>
              <a:t>Catchment Attributes for Large-Sample Studies (CAMELs) provides hydrology data and forcing data for 671 basins over CONUS. There are 40 basins in California, and we selected 20 of them without missing values.  We used NLDAS as our forcing data. </a:t>
            </a:r>
          </a:p>
        </p:txBody>
      </p:sp>
      <p:sp>
        <p:nvSpPr>
          <p:cNvPr id="20" name="TextBox 19">
            <a:extLst>
              <a:ext uri="{FF2B5EF4-FFF2-40B4-BE49-F238E27FC236}">
                <a16:creationId xmlns:a16="http://schemas.microsoft.com/office/drawing/2014/main" id="{264FA168-235C-7D4E-88CD-C5A4CEDE72DD}"/>
              </a:ext>
            </a:extLst>
          </p:cNvPr>
          <p:cNvSpPr txBox="1"/>
          <p:nvPr/>
        </p:nvSpPr>
        <p:spPr>
          <a:xfrm>
            <a:off x="1045026" y="9794046"/>
            <a:ext cx="7794173"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Model Inputs and Output</a:t>
            </a:r>
          </a:p>
        </p:txBody>
      </p:sp>
      <p:sp>
        <p:nvSpPr>
          <p:cNvPr id="22" name="TextBox 21">
            <a:extLst>
              <a:ext uri="{FF2B5EF4-FFF2-40B4-BE49-F238E27FC236}">
                <a16:creationId xmlns:a16="http://schemas.microsoft.com/office/drawing/2014/main" id="{F24E2493-43B6-924B-9363-D71524EE9319}"/>
              </a:ext>
            </a:extLst>
          </p:cNvPr>
          <p:cNvSpPr txBox="1"/>
          <p:nvPr/>
        </p:nvSpPr>
        <p:spPr>
          <a:xfrm>
            <a:off x="1045027" y="10845741"/>
            <a:ext cx="9602101" cy="1384995"/>
          </a:xfrm>
          <a:prstGeom prst="rect">
            <a:avLst/>
          </a:prstGeom>
          <a:noFill/>
        </p:spPr>
        <p:txBody>
          <a:bodyPr wrap="square" rtlCol="0">
            <a:spAutoFit/>
          </a:bodyPr>
          <a:lstStyle/>
          <a:p>
            <a:r>
              <a:rPr lang="en-US" sz="2800" dirty="0"/>
              <a:t>The input variables to our model are precipitation, solar radiation and temperature. The output is streamflow. The time window is set to 365 days. Thus, our model can be expressed as: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2D761F-7256-9C45-86EE-B24939F99642}"/>
                  </a:ext>
                </a:extLst>
              </p:cNvPr>
              <p:cNvSpPr txBox="1"/>
              <p:nvPr/>
            </p:nvSpPr>
            <p:spPr>
              <a:xfrm>
                <a:off x="1045026" y="12574537"/>
                <a:ext cx="9602101" cy="2246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365</m:t>
                          </m:r>
                        </m:sub>
                      </m:sSub>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365</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365</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365</m:t>
                              </m:r>
                            </m:sub>
                          </m:sSub>
                        </m:e>
                      </m:d>
                      <m:r>
                        <a:rPr lang="en-US" sz="2800" i="1">
                          <a:latin typeface="Cambria Math" panose="02040503050406030204" pitchFamily="18" charset="0"/>
                        </a:rPr>
                        <m:t>,</m:t>
                      </m:r>
                    </m:oMath>
                  </m:oMathPara>
                </a14:m>
                <a:endParaRPr lang="en-US" sz="2800" dirty="0"/>
              </a:p>
              <a:p>
                <a:endParaRPr lang="en-US" sz="2800" dirty="0"/>
              </a:p>
              <a:p>
                <a:r>
                  <a:rPr lang="en-US" sz="2800" dirty="0"/>
                  <a:t>where </a:t>
                </a:r>
                <a:r>
                  <a:rPr lang="en-US" sz="2800" i="1" dirty="0"/>
                  <a:t>Q</a:t>
                </a:r>
                <a:r>
                  <a:rPr lang="en-US" sz="2800" dirty="0"/>
                  <a:t> stands for streamflow, </a:t>
                </a:r>
                <a:r>
                  <a:rPr lang="en-US" sz="2800" i="1" dirty="0"/>
                  <a:t>P</a:t>
                </a:r>
                <a:r>
                  <a:rPr lang="en-US" sz="2800" dirty="0"/>
                  <a:t> for precipitation, </a:t>
                </a:r>
                <a:r>
                  <a:rPr lang="en-US" sz="2800" i="1" dirty="0"/>
                  <a:t>T</a:t>
                </a:r>
                <a:r>
                  <a:rPr lang="en-US" sz="2800" dirty="0"/>
                  <a:t> for temperature, and </a:t>
                </a:r>
                <a:r>
                  <a:rPr lang="en-US" sz="2800" i="1" dirty="0"/>
                  <a:t>S</a:t>
                </a:r>
                <a:r>
                  <a:rPr lang="en-US" sz="2800" dirty="0"/>
                  <a:t> for solar radiation. </a:t>
                </a:r>
              </a:p>
              <a:p>
                <a:endParaRPr lang="en-US" sz="2800" dirty="0"/>
              </a:p>
            </p:txBody>
          </p:sp>
        </mc:Choice>
        <mc:Fallback xmlns="">
          <p:sp>
            <p:nvSpPr>
              <p:cNvPr id="23" name="TextBox 22">
                <a:extLst>
                  <a:ext uri="{FF2B5EF4-FFF2-40B4-BE49-F238E27FC236}">
                    <a16:creationId xmlns:a16="http://schemas.microsoft.com/office/drawing/2014/main" id="{342D761F-7256-9C45-86EE-B24939F99642}"/>
                  </a:ext>
                </a:extLst>
              </p:cNvPr>
              <p:cNvSpPr txBox="1">
                <a:spLocks noRot="1" noChangeAspect="1" noMove="1" noResize="1" noEditPoints="1" noAdjustHandles="1" noChangeArrowheads="1" noChangeShapeType="1" noTextEdit="1"/>
              </p:cNvSpPr>
              <p:nvPr/>
            </p:nvSpPr>
            <p:spPr>
              <a:xfrm>
                <a:off x="1045026" y="12574537"/>
                <a:ext cx="9602101" cy="2246769"/>
              </a:xfrm>
              <a:prstGeom prst="rect">
                <a:avLst/>
              </a:prstGeom>
              <a:blipFill>
                <a:blip r:embed="rId4"/>
                <a:stretch>
                  <a:fillRect l="-118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761B807-4C5A-384E-B286-BF4C9EF35257}"/>
              </a:ext>
            </a:extLst>
          </p:cNvPr>
          <p:cNvSpPr txBox="1"/>
          <p:nvPr/>
        </p:nvSpPr>
        <p:spPr>
          <a:xfrm>
            <a:off x="1045025" y="14747525"/>
            <a:ext cx="7794173"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Model Architecture</a:t>
            </a:r>
          </a:p>
        </p:txBody>
      </p:sp>
      <p:sp>
        <p:nvSpPr>
          <p:cNvPr id="25" name="TextBox 24">
            <a:extLst>
              <a:ext uri="{FF2B5EF4-FFF2-40B4-BE49-F238E27FC236}">
                <a16:creationId xmlns:a16="http://schemas.microsoft.com/office/drawing/2014/main" id="{18AB761D-D212-7742-891A-E39D6EE8835D}"/>
              </a:ext>
            </a:extLst>
          </p:cNvPr>
          <p:cNvSpPr txBox="1"/>
          <p:nvPr/>
        </p:nvSpPr>
        <p:spPr>
          <a:xfrm>
            <a:off x="1045025" y="15770948"/>
            <a:ext cx="6895667" cy="3539430"/>
          </a:xfrm>
          <a:prstGeom prst="rect">
            <a:avLst/>
          </a:prstGeom>
          <a:noFill/>
        </p:spPr>
        <p:txBody>
          <a:bodyPr wrap="square" rtlCol="0">
            <a:spAutoFit/>
          </a:bodyPr>
          <a:lstStyle/>
          <a:p>
            <a:r>
              <a:rPr lang="en-US" sz="2800" dirty="0"/>
              <a:t>We used 1-D temporal CNN (TCNN) for streamflow data. In our model, there are three TCNN blocks. In each block, there are two CNN layers and one residual connection, which helps stack deeper layers. In each CNN layer, a dilated CNN and causal padding method are used to keep physical causation and increase reception fields, respectively. </a:t>
            </a:r>
          </a:p>
        </p:txBody>
      </p:sp>
      <p:sp>
        <p:nvSpPr>
          <p:cNvPr id="26" name="Rounded Rectangle 25">
            <a:extLst>
              <a:ext uri="{FF2B5EF4-FFF2-40B4-BE49-F238E27FC236}">
                <a16:creationId xmlns:a16="http://schemas.microsoft.com/office/drawing/2014/main" id="{3FD6D991-5DBB-0D4F-B18A-8D3F67115B24}"/>
              </a:ext>
            </a:extLst>
          </p:cNvPr>
          <p:cNvSpPr/>
          <p:nvPr/>
        </p:nvSpPr>
        <p:spPr>
          <a:xfrm>
            <a:off x="16709486" y="4350995"/>
            <a:ext cx="16067314" cy="11625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b="1" dirty="0">
                <a:latin typeface="Tahoma" panose="020B0604030504040204" pitchFamily="34" charset="0"/>
                <a:ea typeface="Tahoma" panose="020B0604030504040204" pitchFamily="34" charset="0"/>
                <a:cs typeface="Tahoma" panose="020B0604030504040204" pitchFamily="34" charset="0"/>
              </a:rPr>
              <a:t>Prediction</a:t>
            </a:r>
          </a:p>
        </p:txBody>
      </p:sp>
      <p:sp>
        <p:nvSpPr>
          <p:cNvPr id="27" name="Rounded Rectangle 26">
            <a:extLst>
              <a:ext uri="{FF2B5EF4-FFF2-40B4-BE49-F238E27FC236}">
                <a16:creationId xmlns:a16="http://schemas.microsoft.com/office/drawing/2014/main" id="{5069F207-6636-7145-B83E-88CFC95B57FA}"/>
              </a:ext>
            </a:extLst>
          </p:cNvPr>
          <p:cNvSpPr/>
          <p:nvPr/>
        </p:nvSpPr>
        <p:spPr>
          <a:xfrm>
            <a:off x="33132218" y="4350995"/>
            <a:ext cx="16067314" cy="11625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b="1" dirty="0">
                <a:latin typeface="Tahoma" panose="020B0604030504040204" pitchFamily="34" charset="0"/>
                <a:ea typeface="Tahoma" panose="020B0604030504040204" pitchFamily="34" charset="0"/>
                <a:cs typeface="Tahoma" panose="020B0604030504040204" pitchFamily="34" charset="0"/>
              </a:rPr>
              <a:t>Projection</a:t>
            </a:r>
          </a:p>
        </p:txBody>
      </p:sp>
      <p:pic>
        <p:nvPicPr>
          <p:cNvPr id="126" name="Picture 125">
            <a:extLst>
              <a:ext uri="{FF2B5EF4-FFF2-40B4-BE49-F238E27FC236}">
                <a16:creationId xmlns:a16="http://schemas.microsoft.com/office/drawing/2014/main" id="{A0E7E1D2-DB46-B447-96D0-E92747BCB038}"/>
              </a:ext>
            </a:extLst>
          </p:cNvPr>
          <p:cNvPicPr>
            <a:picLocks noChangeAspect="1"/>
          </p:cNvPicPr>
          <p:nvPr/>
        </p:nvPicPr>
        <p:blipFill>
          <a:blip r:embed="rId5"/>
          <a:stretch>
            <a:fillRect/>
          </a:stretch>
        </p:blipFill>
        <p:spPr>
          <a:xfrm>
            <a:off x="8123274" y="15006962"/>
            <a:ext cx="7970878" cy="1815882"/>
          </a:xfrm>
          <a:prstGeom prst="rect">
            <a:avLst/>
          </a:prstGeom>
        </p:spPr>
      </p:pic>
      <p:sp>
        <p:nvSpPr>
          <p:cNvPr id="127" name="TextBox 126">
            <a:extLst>
              <a:ext uri="{FF2B5EF4-FFF2-40B4-BE49-F238E27FC236}">
                <a16:creationId xmlns:a16="http://schemas.microsoft.com/office/drawing/2014/main" id="{8CDD606F-23E2-8141-8898-792FF77D8378}"/>
              </a:ext>
            </a:extLst>
          </p:cNvPr>
          <p:cNvSpPr txBox="1"/>
          <p:nvPr/>
        </p:nvSpPr>
        <p:spPr>
          <a:xfrm>
            <a:off x="9179907" y="17106206"/>
            <a:ext cx="5857612" cy="830997"/>
          </a:xfrm>
          <a:prstGeom prst="rect">
            <a:avLst/>
          </a:prstGeom>
          <a:noFill/>
        </p:spPr>
        <p:txBody>
          <a:bodyPr wrap="square" rtlCol="0">
            <a:spAutoFit/>
          </a:bodyPr>
          <a:lstStyle/>
          <a:p>
            <a:r>
              <a:rPr lang="en-US" sz="2400" b="1" dirty="0"/>
              <a:t>Figure: </a:t>
            </a:r>
            <a:r>
              <a:rPr lang="en-US" sz="2400" dirty="0"/>
              <a:t>illustration of dilated causal padding method.  </a:t>
            </a:r>
          </a:p>
        </p:txBody>
      </p:sp>
      <p:sp>
        <p:nvSpPr>
          <p:cNvPr id="128" name="TextBox 127">
            <a:extLst>
              <a:ext uri="{FF2B5EF4-FFF2-40B4-BE49-F238E27FC236}">
                <a16:creationId xmlns:a16="http://schemas.microsoft.com/office/drawing/2014/main" id="{322DC60D-F132-6F4B-A687-D4D958ACF171}"/>
              </a:ext>
            </a:extLst>
          </p:cNvPr>
          <p:cNvSpPr txBox="1"/>
          <p:nvPr/>
        </p:nvSpPr>
        <p:spPr>
          <a:xfrm>
            <a:off x="9865783" y="14028536"/>
            <a:ext cx="6396712" cy="461665"/>
          </a:xfrm>
          <a:prstGeom prst="rect">
            <a:avLst/>
          </a:prstGeom>
          <a:noFill/>
        </p:spPr>
        <p:txBody>
          <a:bodyPr wrap="square" rtlCol="0">
            <a:spAutoFit/>
          </a:bodyPr>
          <a:lstStyle/>
          <a:p>
            <a:r>
              <a:rPr lang="en-US" sz="2400" b="1" dirty="0"/>
              <a:t>Figure: </a:t>
            </a:r>
            <a:r>
              <a:rPr lang="en-US" sz="2400" dirty="0"/>
              <a:t>Map for basins and stations in California.  </a:t>
            </a:r>
          </a:p>
        </p:txBody>
      </p:sp>
      <p:sp>
        <p:nvSpPr>
          <p:cNvPr id="129" name="TextBox 128">
            <a:extLst>
              <a:ext uri="{FF2B5EF4-FFF2-40B4-BE49-F238E27FC236}">
                <a16:creationId xmlns:a16="http://schemas.microsoft.com/office/drawing/2014/main" id="{D7BBCE99-906A-2540-84B2-457B77442315}"/>
              </a:ext>
            </a:extLst>
          </p:cNvPr>
          <p:cNvSpPr txBox="1"/>
          <p:nvPr/>
        </p:nvSpPr>
        <p:spPr>
          <a:xfrm>
            <a:off x="8320411" y="18554257"/>
            <a:ext cx="6895667" cy="2677656"/>
          </a:xfrm>
          <a:prstGeom prst="rect">
            <a:avLst/>
          </a:prstGeom>
          <a:noFill/>
        </p:spPr>
        <p:txBody>
          <a:bodyPr wrap="square" rtlCol="0">
            <a:spAutoFit/>
          </a:bodyPr>
          <a:lstStyle/>
          <a:p>
            <a:r>
              <a:rPr lang="en-US" sz="2800" dirty="0"/>
              <a:t>With such dilated causal padding structure, the information will concentrate in the last few neurons after the three TCNN blocks. To keep simplicity and avoid overfitting, we placed a slice layer in the end of the TCNN blocks to only retain the last 20 neurons. </a:t>
            </a:r>
          </a:p>
        </p:txBody>
      </p:sp>
      <p:grpSp>
        <p:nvGrpSpPr>
          <p:cNvPr id="2" name="Group 1">
            <a:extLst>
              <a:ext uri="{FF2B5EF4-FFF2-40B4-BE49-F238E27FC236}">
                <a16:creationId xmlns:a16="http://schemas.microsoft.com/office/drawing/2014/main" id="{188B9EAE-56DF-8740-98C6-14974B479C80}"/>
              </a:ext>
            </a:extLst>
          </p:cNvPr>
          <p:cNvGrpSpPr/>
          <p:nvPr/>
        </p:nvGrpSpPr>
        <p:grpSpPr>
          <a:xfrm>
            <a:off x="1045025" y="19707754"/>
            <a:ext cx="6273207" cy="6628900"/>
            <a:chOff x="1045025" y="19707754"/>
            <a:chExt cx="6273207" cy="6628900"/>
          </a:xfrm>
        </p:grpSpPr>
        <p:grpSp>
          <p:nvGrpSpPr>
            <p:cNvPr id="130" name="Group 129">
              <a:extLst>
                <a:ext uri="{FF2B5EF4-FFF2-40B4-BE49-F238E27FC236}">
                  <a16:creationId xmlns:a16="http://schemas.microsoft.com/office/drawing/2014/main" id="{FFBB07A6-04C3-C445-9625-5FB1EA359869}"/>
                </a:ext>
              </a:extLst>
            </p:cNvPr>
            <p:cNvGrpSpPr>
              <a:grpSpLocks noChangeAspect="1"/>
            </p:cNvGrpSpPr>
            <p:nvPr/>
          </p:nvGrpSpPr>
          <p:grpSpPr>
            <a:xfrm>
              <a:off x="1045025" y="19707754"/>
              <a:ext cx="3183700" cy="6628900"/>
              <a:chOff x="-15713240" y="-1755836"/>
              <a:chExt cx="3253839" cy="6774940"/>
            </a:xfrm>
          </p:grpSpPr>
          <p:sp>
            <p:nvSpPr>
              <p:cNvPr id="131" name="Rectangle 130">
                <a:extLst>
                  <a:ext uri="{FF2B5EF4-FFF2-40B4-BE49-F238E27FC236}">
                    <a16:creationId xmlns:a16="http://schemas.microsoft.com/office/drawing/2014/main" id="{D1D9AA6A-CE14-6148-BAB2-BB8ABF59A5C0}"/>
                  </a:ext>
                </a:extLst>
              </p:cNvPr>
              <p:cNvSpPr/>
              <p:nvPr/>
            </p:nvSpPr>
            <p:spPr>
              <a:xfrm>
                <a:off x="-15713240" y="-1755836"/>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365-day precipitation, temperature and solar radiation</a:t>
                </a:r>
              </a:p>
            </p:txBody>
          </p:sp>
          <p:sp>
            <p:nvSpPr>
              <p:cNvPr id="132" name="Rectangle 131">
                <a:extLst>
                  <a:ext uri="{FF2B5EF4-FFF2-40B4-BE49-F238E27FC236}">
                    <a16:creationId xmlns:a16="http://schemas.microsoft.com/office/drawing/2014/main" id="{34A7A0FB-94CE-8B46-91EC-EBCD1D715301}"/>
                  </a:ext>
                </a:extLst>
              </p:cNvPr>
              <p:cNvSpPr/>
              <p:nvPr/>
            </p:nvSpPr>
            <p:spPr>
              <a:xfrm>
                <a:off x="-15713240" y="-548750"/>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TCNN block1</a:t>
                </a:r>
              </a:p>
            </p:txBody>
          </p:sp>
          <p:sp>
            <p:nvSpPr>
              <p:cNvPr id="133" name="Rectangle 132">
                <a:extLst>
                  <a:ext uri="{FF2B5EF4-FFF2-40B4-BE49-F238E27FC236}">
                    <a16:creationId xmlns:a16="http://schemas.microsoft.com/office/drawing/2014/main" id="{31A0FE7D-E5F5-0546-92E6-33A0209240BB}"/>
                  </a:ext>
                </a:extLst>
              </p:cNvPr>
              <p:cNvSpPr/>
              <p:nvPr/>
            </p:nvSpPr>
            <p:spPr>
              <a:xfrm>
                <a:off x="-15713240" y="652795"/>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TCNN block2</a:t>
                </a:r>
              </a:p>
            </p:txBody>
          </p:sp>
          <p:sp>
            <p:nvSpPr>
              <p:cNvPr id="134" name="Rectangle 133">
                <a:extLst>
                  <a:ext uri="{FF2B5EF4-FFF2-40B4-BE49-F238E27FC236}">
                    <a16:creationId xmlns:a16="http://schemas.microsoft.com/office/drawing/2014/main" id="{388CA66A-56CB-B044-80F6-C9112DC29274}"/>
                  </a:ext>
                </a:extLst>
              </p:cNvPr>
              <p:cNvSpPr/>
              <p:nvPr/>
            </p:nvSpPr>
            <p:spPr>
              <a:xfrm>
                <a:off x="-15713240" y="1854341"/>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TCNN block3</a:t>
                </a:r>
              </a:p>
            </p:txBody>
          </p:sp>
          <p:sp>
            <p:nvSpPr>
              <p:cNvPr id="135" name="Rectangle 134">
                <a:extLst>
                  <a:ext uri="{FF2B5EF4-FFF2-40B4-BE49-F238E27FC236}">
                    <a16:creationId xmlns:a16="http://schemas.microsoft.com/office/drawing/2014/main" id="{FC4C7866-4D60-EF4D-923A-13DD4339C7AB}"/>
                  </a:ext>
                </a:extLst>
              </p:cNvPr>
              <p:cNvSpPr/>
              <p:nvPr/>
            </p:nvSpPr>
            <p:spPr>
              <a:xfrm>
                <a:off x="-15713240" y="3055886"/>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Slice and Dense</a:t>
                </a:r>
              </a:p>
            </p:txBody>
          </p:sp>
          <p:sp>
            <p:nvSpPr>
              <p:cNvPr id="136" name="Rectangle 135">
                <a:extLst>
                  <a:ext uri="{FF2B5EF4-FFF2-40B4-BE49-F238E27FC236}">
                    <a16:creationId xmlns:a16="http://schemas.microsoft.com/office/drawing/2014/main" id="{14125E3F-C91B-224C-9035-E9FC5E6A6E8D}"/>
                  </a:ext>
                </a:extLst>
              </p:cNvPr>
              <p:cNvSpPr/>
              <p:nvPr/>
            </p:nvSpPr>
            <p:spPr>
              <a:xfrm>
                <a:off x="-15713240" y="4259084"/>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streamflow output</a:t>
                </a:r>
              </a:p>
            </p:txBody>
          </p:sp>
          <p:cxnSp>
            <p:nvCxnSpPr>
              <p:cNvPr id="137" name="Straight Arrow Connector 136">
                <a:extLst>
                  <a:ext uri="{FF2B5EF4-FFF2-40B4-BE49-F238E27FC236}">
                    <a16:creationId xmlns:a16="http://schemas.microsoft.com/office/drawing/2014/main" id="{9D136646-B555-934F-A413-7CB29E25F3F1}"/>
                  </a:ext>
                </a:extLst>
              </p:cNvPr>
              <p:cNvCxnSpPr>
                <a:stCxn id="131" idx="2"/>
                <a:endCxn id="132" idx="0"/>
              </p:cNvCxnSpPr>
              <p:nvPr/>
            </p:nvCxnSpPr>
            <p:spPr>
              <a:xfrm>
                <a:off x="-14086320" y="-995816"/>
                <a:ext cx="0" cy="44706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38" name="Straight Arrow Connector 137">
                <a:extLst>
                  <a:ext uri="{FF2B5EF4-FFF2-40B4-BE49-F238E27FC236}">
                    <a16:creationId xmlns:a16="http://schemas.microsoft.com/office/drawing/2014/main" id="{6B660670-8663-7546-8AA0-D167AEE5AA91}"/>
                  </a:ext>
                </a:extLst>
              </p:cNvPr>
              <p:cNvCxnSpPr>
                <a:cxnSpLocks/>
                <a:stCxn id="132" idx="2"/>
                <a:endCxn id="133" idx="0"/>
              </p:cNvCxnSpPr>
              <p:nvPr/>
            </p:nvCxnSpPr>
            <p:spPr>
              <a:xfrm>
                <a:off x="-14086320" y="211270"/>
                <a:ext cx="0" cy="44152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39" name="Straight Arrow Connector 138">
                <a:extLst>
                  <a:ext uri="{FF2B5EF4-FFF2-40B4-BE49-F238E27FC236}">
                    <a16:creationId xmlns:a16="http://schemas.microsoft.com/office/drawing/2014/main" id="{93FAE2EA-5A17-E341-BCAE-52705E140E5A}"/>
                  </a:ext>
                </a:extLst>
              </p:cNvPr>
              <p:cNvCxnSpPr>
                <a:cxnSpLocks/>
                <a:stCxn id="134" idx="2"/>
                <a:endCxn id="135" idx="0"/>
              </p:cNvCxnSpPr>
              <p:nvPr/>
            </p:nvCxnSpPr>
            <p:spPr>
              <a:xfrm>
                <a:off x="-14086320" y="2614361"/>
                <a:ext cx="0" cy="44152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0" name="Straight Arrow Connector 139">
                <a:extLst>
                  <a:ext uri="{FF2B5EF4-FFF2-40B4-BE49-F238E27FC236}">
                    <a16:creationId xmlns:a16="http://schemas.microsoft.com/office/drawing/2014/main" id="{2E174F45-8AB4-4240-B359-05463DC3EDDA}"/>
                  </a:ext>
                </a:extLst>
              </p:cNvPr>
              <p:cNvCxnSpPr>
                <a:cxnSpLocks/>
                <a:stCxn id="133" idx="2"/>
                <a:endCxn id="134" idx="0"/>
              </p:cNvCxnSpPr>
              <p:nvPr/>
            </p:nvCxnSpPr>
            <p:spPr>
              <a:xfrm>
                <a:off x="-14086320" y="1412815"/>
                <a:ext cx="0" cy="44152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1" name="Straight Arrow Connector 140">
                <a:extLst>
                  <a:ext uri="{FF2B5EF4-FFF2-40B4-BE49-F238E27FC236}">
                    <a16:creationId xmlns:a16="http://schemas.microsoft.com/office/drawing/2014/main" id="{AA6DB6C0-790B-144C-89ED-D1D6CAFDEEE7}"/>
                  </a:ext>
                </a:extLst>
              </p:cNvPr>
              <p:cNvCxnSpPr>
                <a:cxnSpLocks/>
                <a:stCxn id="135" idx="2"/>
                <a:endCxn id="136" idx="0"/>
              </p:cNvCxnSpPr>
              <p:nvPr/>
            </p:nvCxnSpPr>
            <p:spPr>
              <a:xfrm>
                <a:off x="-14086320" y="3815906"/>
                <a:ext cx="0" cy="4431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164" name="Group 163">
              <a:extLst>
                <a:ext uri="{FF2B5EF4-FFF2-40B4-BE49-F238E27FC236}">
                  <a16:creationId xmlns:a16="http://schemas.microsoft.com/office/drawing/2014/main" id="{FF740461-A769-8846-B7FA-7339564348CE}"/>
                </a:ext>
              </a:extLst>
            </p:cNvPr>
            <p:cNvGrpSpPr>
              <a:grpSpLocks noChangeAspect="1"/>
            </p:cNvGrpSpPr>
            <p:nvPr/>
          </p:nvGrpSpPr>
          <p:grpSpPr>
            <a:xfrm>
              <a:off x="4641664" y="22012900"/>
              <a:ext cx="2676568" cy="3200400"/>
              <a:chOff x="4332509" y="400545"/>
              <a:chExt cx="3253840" cy="3890653"/>
            </a:xfrm>
          </p:grpSpPr>
          <p:cxnSp>
            <p:nvCxnSpPr>
              <p:cNvPr id="165" name="Straight Arrow Connector 164">
                <a:extLst>
                  <a:ext uri="{FF2B5EF4-FFF2-40B4-BE49-F238E27FC236}">
                    <a16:creationId xmlns:a16="http://schemas.microsoft.com/office/drawing/2014/main" id="{17AA661E-4F05-7443-AC8F-936254620892}"/>
                  </a:ext>
                </a:extLst>
              </p:cNvPr>
              <p:cNvCxnSpPr>
                <a:cxnSpLocks/>
                <a:endCxn id="166" idx="0"/>
              </p:cNvCxnSpPr>
              <p:nvPr/>
            </p:nvCxnSpPr>
            <p:spPr>
              <a:xfrm flipH="1">
                <a:off x="5959429" y="400546"/>
                <a:ext cx="2" cy="41316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66" name="Rectangle 165">
                <a:extLst>
                  <a:ext uri="{FF2B5EF4-FFF2-40B4-BE49-F238E27FC236}">
                    <a16:creationId xmlns:a16="http://schemas.microsoft.com/office/drawing/2014/main" id="{6D12CD75-A8A7-2744-BFA4-52E1F3E16844}"/>
                  </a:ext>
                </a:extLst>
              </p:cNvPr>
              <p:cNvSpPr/>
              <p:nvPr/>
            </p:nvSpPr>
            <p:spPr>
              <a:xfrm>
                <a:off x="4332509" y="813709"/>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Dilated CNN</a:t>
                </a:r>
              </a:p>
            </p:txBody>
          </p:sp>
          <p:cxnSp>
            <p:nvCxnSpPr>
              <p:cNvPr id="167" name="Straight Arrow Connector 166">
                <a:extLst>
                  <a:ext uri="{FF2B5EF4-FFF2-40B4-BE49-F238E27FC236}">
                    <a16:creationId xmlns:a16="http://schemas.microsoft.com/office/drawing/2014/main" id="{A5CB529C-89E2-D04D-A0A2-2306DA1FE3AB}"/>
                  </a:ext>
                </a:extLst>
              </p:cNvPr>
              <p:cNvCxnSpPr>
                <a:cxnSpLocks/>
                <a:stCxn id="166" idx="2"/>
              </p:cNvCxnSpPr>
              <p:nvPr/>
            </p:nvCxnSpPr>
            <p:spPr>
              <a:xfrm>
                <a:off x="5959429" y="1573729"/>
                <a:ext cx="0" cy="41316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68" name="Rectangle 167">
                <a:extLst>
                  <a:ext uri="{FF2B5EF4-FFF2-40B4-BE49-F238E27FC236}">
                    <a16:creationId xmlns:a16="http://schemas.microsoft.com/office/drawing/2014/main" id="{9C813360-78FF-174A-AAE5-72F7893BCE9D}"/>
                  </a:ext>
                </a:extLst>
              </p:cNvPr>
              <p:cNvSpPr/>
              <p:nvPr/>
            </p:nvSpPr>
            <p:spPr>
              <a:xfrm>
                <a:off x="4332509" y="1986892"/>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Dilated CNN</a:t>
                </a:r>
              </a:p>
            </p:txBody>
          </p:sp>
          <p:cxnSp>
            <p:nvCxnSpPr>
              <p:cNvPr id="169" name="Elbow Connector 168">
                <a:extLst>
                  <a:ext uri="{FF2B5EF4-FFF2-40B4-BE49-F238E27FC236}">
                    <a16:creationId xmlns:a16="http://schemas.microsoft.com/office/drawing/2014/main" id="{88F37BE3-6A3F-C44B-9E98-E01116E50690}"/>
                  </a:ext>
                </a:extLst>
              </p:cNvPr>
              <p:cNvCxnSpPr>
                <a:cxnSpLocks/>
                <a:endCxn id="170" idx="3"/>
              </p:cNvCxnSpPr>
              <p:nvPr/>
            </p:nvCxnSpPr>
            <p:spPr>
              <a:xfrm rot="16200000" flipH="1">
                <a:off x="5224148" y="1135824"/>
                <a:ext cx="3097479" cy="1626922"/>
              </a:xfrm>
              <a:prstGeom prst="bentConnector4">
                <a:avLst>
                  <a:gd name="adj1" fmla="val 5569"/>
                  <a:gd name="adj2" fmla="val 114051"/>
                </a:avLst>
              </a:prstGeom>
              <a:ln>
                <a:tailEnd type="triangle"/>
              </a:ln>
            </p:spPr>
            <p:style>
              <a:lnRef idx="2">
                <a:schemeClr val="dk1"/>
              </a:lnRef>
              <a:fillRef idx="1">
                <a:schemeClr val="lt1"/>
              </a:fillRef>
              <a:effectRef idx="0">
                <a:schemeClr val="dk1"/>
              </a:effectRef>
              <a:fontRef idx="minor">
                <a:schemeClr val="dk1"/>
              </a:fontRef>
            </p:style>
          </p:cxnSp>
          <p:sp>
            <p:nvSpPr>
              <p:cNvPr id="170" name="Rectangle 169">
                <a:extLst>
                  <a:ext uri="{FF2B5EF4-FFF2-40B4-BE49-F238E27FC236}">
                    <a16:creationId xmlns:a16="http://schemas.microsoft.com/office/drawing/2014/main" id="{6F50AE24-E2B5-F543-B29C-DEDB1CF8EBED}"/>
                  </a:ext>
                </a:extLst>
              </p:cNvPr>
              <p:cNvSpPr/>
              <p:nvPr/>
            </p:nvSpPr>
            <p:spPr>
              <a:xfrm>
                <a:off x="4332509" y="3118015"/>
                <a:ext cx="3253839" cy="760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Add</a:t>
                </a:r>
              </a:p>
            </p:txBody>
          </p:sp>
          <p:cxnSp>
            <p:nvCxnSpPr>
              <p:cNvPr id="171" name="Straight Arrow Connector 170">
                <a:extLst>
                  <a:ext uri="{FF2B5EF4-FFF2-40B4-BE49-F238E27FC236}">
                    <a16:creationId xmlns:a16="http://schemas.microsoft.com/office/drawing/2014/main" id="{E8455696-BE42-8D48-8D0A-7DEB86E5A629}"/>
                  </a:ext>
                </a:extLst>
              </p:cNvPr>
              <p:cNvCxnSpPr>
                <a:cxnSpLocks/>
              </p:cNvCxnSpPr>
              <p:nvPr/>
            </p:nvCxnSpPr>
            <p:spPr>
              <a:xfrm>
                <a:off x="5959426" y="2704852"/>
                <a:ext cx="0" cy="41316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2" name="Straight Arrow Connector 171">
                <a:extLst>
                  <a:ext uri="{FF2B5EF4-FFF2-40B4-BE49-F238E27FC236}">
                    <a16:creationId xmlns:a16="http://schemas.microsoft.com/office/drawing/2014/main" id="{FCF91EAC-43E0-D04B-BF97-9CDAE264E5AD}"/>
                  </a:ext>
                </a:extLst>
              </p:cNvPr>
              <p:cNvCxnSpPr>
                <a:cxnSpLocks/>
              </p:cNvCxnSpPr>
              <p:nvPr/>
            </p:nvCxnSpPr>
            <p:spPr>
              <a:xfrm>
                <a:off x="5959426" y="3878035"/>
                <a:ext cx="0" cy="413163"/>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
          <p:nvSpPr>
            <p:cNvPr id="173" name="Left Brace 172">
              <a:extLst>
                <a:ext uri="{FF2B5EF4-FFF2-40B4-BE49-F238E27FC236}">
                  <a16:creationId xmlns:a16="http://schemas.microsoft.com/office/drawing/2014/main" id="{10FA9320-7504-AB49-9ACE-7E906453565B}"/>
                </a:ext>
              </a:extLst>
            </p:cNvPr>
            <p:cNvSpPr/>
            <p:nvPr/>
          </p:nvSpPr>
          <p:spPr>
            <a:xfrm>
              <a:off x="4250950" y="22248231"/>
              <a:ext cx="444500" cy="2784728"/>
            </a:xfrm>
            <a:prstGeom prst="leftBrace">
              <a:avLst>
                <a:gd name="adj1" fmla="val 3404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74" name="TextBox 173">
            <a:extLst>
              <a:ext uri="{FF2B5EF4-FFF2-40B4-BE49-F238E27FC236}">
                <a16:creationId xmlns:a16="http://schemas.microsoft.com/office/drawing/2014/main" id="{37F87AEC-76AB-1346-89EB-B718AB8FF9E2}"/>
              </a:ext>
            </a:extLst>
          </p:cNvPr>
          <p:cNvSpPr txBox="1"/>
          <p:nvPr/>
        </p:nvSpPr>
        <p:spPr>
          <a:xfrm>
            <a:off x="2645893" y="26709807"/>
            <a:ext cx="3183700" cy="830997"/>
          </a:xfrm>
          <a:prstGeom prst="rect">
            <a:avLst/>
          </a:prstGeom>
          <a:noFill/>
        </p:spPr>
        <p:txBody>
          <a:bodyPr wrap="square" rtlCol="0">
            <a:spAutoFit/>
          </a:bodyPr>
          <a:lstStyle/>
          <a:p>
            <a:r>
              <a:rPr lang="en-US" sz="2400" b="1" dirty="0"/>
              <a:t>Figure: </a:t>
            </a:r>
            <a:r>
              <a:rPr lang="en-US" sz="2400" dirty="0"/>
              <a:t>The data flow chart through the CNN. </a:t>
            </a:r>
          </a:p>
        </p:txBody>
      </p:sp>
      <p:sp>
        <p:nvSpPr>
          <p:cNvPr id="175" name="TextBox 174">
            <a:extLst>
              <a:ext uri="{FF2B5EF4-FFF2-40B4-BE49-F238E27FC236}">
                <a16:creationId xmlns:a16="http://schemas.microsoft.com/office/drawing/2014/main" id="{4F33A489-E673-9449-BCAF-6529D1796493}"/>
              </a:ext>
            </a:extLst>
          </p:cNvPr>
          <p:cNvSpPr txBox="1"/>
          <p:nvPr/>
        </p:nvSpPr>
        <p:spPr>
          <a:xfrm>
            <a:off x="8123275" y="21736345"/>
            <a:ext cx="5872126"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Model Training Setup</a:t>
            </a:r>
          </a:p>
        </p:txBody>
      </p:sp>
      <p:sp>
        <p:nvSpPr>
          <p:cNvPr id="176" name="TextBox 175">
            <a:extLst>
              <a:ext uri="{FF2B5EF4-FFF2-40B4-BE49-F238E27FC236}">
                <a16:creationId xmlns:a16="http://schemas.microsoft.com/office/drawing/2014/main" id="{79144EC2-2A14-A047-8CDC-C307EBCCB242}"/>
              </a:ext>
            </a:extLst>
          </p:cNvPr>
          <p:cNvSpPr txBox="1"/>
          <p:nvPr/>
        </p:nvSpPr>
        <p:spPr>
          <a:xfrm>
            <a:off x="8123274" y="22726010"/>
            <a:ext cx="6895667" cy="4401205"/>
          </a:xfrm>
          <a:prstGeom prst="rect">
            <a:avLst/>
          </a:prstGeom>
          <a:noFill/>
        </p:spPr>
        <p:txBody>
          <a:bodyPr wrap="square" rtlCol="0">
            <a:spAutoFit/>
          </a:bodyPr>
          <a:lstStyle/>
          <a:p>
            <a:r>
              <a:rPr lang="en-US" sz="2800" dirty="0"/>
              <a:t>The model is trained separately for each station. There are 9636 training samples and 2419 testing samples. When tuning hyperparameters, 25% of the training samples are used as validation set. To make our model simple and general, the hyperparameters are the same for all basins. The loss function is set to 1-NSE, where NSE is Nash-Sutcliffe coefficient. The training time with a single RTX 2080Ti is around 44 seconds. </a:t>
            </a:r>
          </a:p>
        </p:txBody>
      </p:sp>
      <p:sp>
        <p:nvSpPr>
          <p:cNvPr id="179" name="TextBox 178">
            <a:extLst>
              <a:ext uri="{FF2B5EF4-FFF2-40B4-BE49-F238E27FC236}">
                <a16:creationId xmlns:a16="http://schemas.microsoft.com/office/drawing/2014/main" id="{53F73A05-C7F0-C54F-899A-1FFB08ACD01D}"/>
              </a:ext>
            </a:extLst>
          </p:cNvPr>
          <p:cNvSpPr txBox="1"/>
          <p:nvPr/>
        </p:nvSpPr>
        <p:spPr>
          <a:xfrm>
            <a:off x="33918517" y="6047535"/>
            <a:ext cx="5574953"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Projection Data</a:t>
            </a:r>
          </a:p>
        </p:txBody>
      </p:sp>
      <p:sp>
        <p:nvSpPr>
          <p:cNvPr id="180" name="TextBox 179">
            <a:extLst>
              <a:ext uri="{FF2B5EF4-FFF2-40B4-BE49-F238E27FC236}">
                <a16:creationId xmlns:a16="http://schemas.microsoft.com/office/drawing/2014/main" id="{A7514FA6-8F88-A84B-9C64-62EEE23C6FE7}"/>
              </a:ext>
            </a:extLst>
          </p:cNvPr>
          <p:cNvSpPr txBox="1"/>
          <p:nvPr/>
        </p:nvSpPr>
        <p:spPr>
          <a:xfrm>
            <a:off x="33918516" y="6772441"/>
            <a:ext cx="13803087" cy="2677656"/>
          </a:xfrm>
          <a:prstGeom prst="rect">
            <a:avLst/>
          </a:prstGeom>
          <a:noFill/>
        </p:spPr>
        <p:txBody>
          <a:bodyPr wrap="square" rtlCol="0">
            <a:spAutoFit/>
          </a:bodyPr>
          <a:lstStyle/>
          <a:p>
            <a:r>
              <a:rPr lang="en-US" sz="2800" dirty="0"/>
              <a:t>Localized Constructed Analogs (LOCA) dataset provides all the necessary input variables for our model. It is a statistical downscaled climate dataset with 6-km resolution. There are four major climate models in LOCA dataset, which are CanESM2, MIROC5, HadGEM2-ES and CNRM-CM5. Before feeding LOCA data into our model, we scaled LOCA data based on historical records to make LOCA consistent with NLDAS forcing data.  The projection period is from 2070-01-01 to 2099-12-31. </a:t>
            </a:r>
          </a:p>
        </p:txBody>
      </p:sp>
      <p:sp>
        <p:nvSpPr>
          <p:cNvPr id="183" name="TextBox 182">
            <a:extLst>
              <a:ext uri="{FF2B5EF4-FFF2-40B4-BE49-F238E27FC236}">
                <a16:creationId xmlns:a16="http://schemas.microsoft.com/office/drawing/2014/main" id="{A00D46B9-A4FB-EE43-ADCB-775FAEC58216}"/>
              </a:ext>
            </a:extLst>
          </p:cNvPr>
          <p:cNvSpPr txBox="1"/>
          <p:nvPr/>
        </p:nvSpPr>
        <p:spPr>
          <a:xfrm>
            <a:off x="17503417" y="6047535"/>
            <a:ext cx="5872126"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Ensemble Run</a:t>
            </a:r>
          </a:p>
        </p:txBody>
      </p:sp>
      <p:sp>
        <p:nvSpPr>
          <p:cNvPr id="184" name="TextBox 183">
            <a:extLst>
              <a:ext uri="{FF2B5EF4-FFF2-40B4-BE49-F238E27FC236}">
                <a16:creationId xmlns:a16="http://schemas.microsoft.com/office/drawing/2014/main" id="{2D5D4FE9-1F0E-9C46-8686-429872A9A8A5}"/>
              </a:ext>
            </a:extLst>
          </p:cNvPr>
          <p:cNvSpPr txBox="1"/>
          <p:nvPr/>
        </p:nvSpPr>
        <p:spPr>
          <a:xfrm>
            <a:off x="17503417" y="7210521"/>
            <a:ext cx="14385184" cy="1384995"/>
          </a:xfrm>
          <a:prstGeom prst="rect">
            <a:avLst/>
          </a:prstGeom>
          <a:noFill/>
        </p:spPr>
        <p:txBody>
          <a:bodyPr wrap="square" rtlCol="0">
            <a:spAutoFit/>
          </a:bodyPr>
          <a:lstStyle/>
          <a:p>
            <a:r>
              <a:rPr lang="en-US" sz="2800" dirty="0"/>
              <a:t>Since the neural networks use gradient based method to optimize the loss function, the initial weights will affect the model performance. In order to obtain a general idea for how our model performs for a random initial state, we run the model 10 times to get a distribution of NSE values. </a:t>
            </a:r>
          </a:p>
        </p:txBody>
      </p:sp>
      <p:sp>
        <p:nvSpPr>
          <p:cNvPr id="185" name="TextBox 184">
            <a:extLst>
              <a:ext uri="{FF2B5EF4-FFF2-40B4-BE49-F238E27FC236}">
                <a16:creationId xmlns:a16="http://schemas.microsoft.com/office/drawing/2014/main" id="{CC2A6B3A-653E-0B43-995E-D148436DA34F}"/>
              </a:ext>
            </a:extLst>
          </p:cNvPr>
          <p:cNvSpPr txBox="1"/>
          <p:nvPr/>
        </p:nvSpPr>
        <p:spPr>
          <a:xfrm>
            <a:off x="17332541" y="9127520"/>
            <a:ext cx="6213878" cy="1384995"/>
          </a:xfrm>
          <a:prstGeom prst="rect">
            <a:avLst/>
          </a:prstGeom>
          <a:noFill/>
        </p:spPr>
        <p:txBody>
          <a:bodyPr wrap="square" rtlCol="0">
            <a:spAutoFit/>
          </a:bodyPr>
          <a:lstStyle/>
          <a:p>
            <a:r>
              <a:rPr lang="en-US" sz="2800" dirty="0"/>
              <a:t>The model with the maximum NSE value for each station is then used for our projection test. </a:t>
            </a:r>
          </a:p>
        </p:txBody>
      </p:sp>
      <p:sp>
        <p:nvSpPr>
          <p:cNvPr id="186" name="TextBox 185">
            <a:extLst>
              <a:ext uri="{FF2B5EF4-FFF2-40B4-BE49-F238E27FC236}">
                <a16:creationId xmlns:a16="http://schemas.microsoft.com/office/drawing/2014/main" id="{4359F63F-E860-B140-9BF1-0FA002A8F591}"/>
              </a:ext>
            </a:extLst>
          </p:cNvPr>
          <p:cNvSpPr txBox="1"/>
          <p:nvPr/>
        </p:nvSpPr>
        <p:spPr>
          <a:xfrm>
            <a:off x="17503417" y="12128150"/>
            <a:ext cx="5872126"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Time Window Size</a:t>
            </a:r>
          </a:p>
        </p:txBody>
      </p:sp>
      <p:sp>
        <p:nvSpPr>
          <p:cNvPr id="187" name="TextBox 186">
            <a:extLst>
              <a:ext uri="{FF2B5EF4-FFF2-40B4-BE49-F238E27FC236}">
                <a16:creationId xmlns:a16="http://schemas.microsoft.com/office/drawing/2014/main" id="{CA5139C3-3518-1D4D-915E-9433B4E6B0AA}"/>
              </a:ext>
            </a:extLst>
          </p:cNvPr>
          <p:cNvSpPr txBox="1"/>
          <p:nvPr/>
        </p:nvSpPr>
        <p:spPr>
          <a:xfrm>
            <a:off x="17503417" y="19872474"/>
            <a:ext cx="9805497"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Predictability of Different Variables</a:t>
            </a:r>
          </a:p>
        </p:txBody>
      </p:sp>
      <p:sp>
        <p:nvSpPr>
          <p:cNvPr id="188" name="TextBox 187">
            <a:extLst>
              <a:ext uri="{FF2B5EF4-FFF2-40B4-BE49-F238E27FC236}">
                <a16:creationId xmlns:a16="http://schemas.microsoft.com/office/drawing/2014/main" id="{0A1E9E43-13DC-8D46-98BB-D0D84894C015}"/>
              </a:ext>
            </a:extLst>
          </p:cNvPr>
          <p:cNvSpPr txBox="1"/>
          <p:nvPr/>
        </p:nvSpPr>
        <p:spPr>
          <a:xfrm>
            <a:off x="33918517" y="9588957"/>
            <a:ext cx="6797684"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Double Precipitation Test</a:t>
            </a:r>
          </a:p>
        </p:txBody>
      </p:sp>
      <p:sp>
        <p:nvSpPr>
          <p:cNvPr id="189" name="TextBox 188">
            <a:extLst>
              <a:ext uri="{FF2B5EF4-FFF2-40B4-BE49-F238E27FC236}">
                <a16:creationId xmlns:a16="http://schemas.microsoft.com/office/drawing/2014/main" id="{B02C335C-AB02-044B-87CC-F6EA12035E98}"/>
              </a:ext>
            </a:extLst>
          </p:cNvPr>
          <p:cNvSpPr txBox="1"/>
          <p:nvPr/>
        </p:nvSpPr>
        <p:spPr>
          <a:xfrm>
            <a:off x="33918516" y="10487881"/>
            <a:ext cx="14414057" cy="1384995"/>
          </a:xfrm>
          <a:prstGeom prst="rect">
            <a:avLst/>
          </a:prstGeom>
          <a:noFill/>
        </p:spPr>
        <p:txBody>
          <a:bodyPr wrap="square" rtlCol="0">
            <a:spAutoFit/>
          </a:bodyPr>
          <a:lstStyle/>
          <a:p>
            <a:r>
              <a:rPr lang="en-US" sz="2800" dirty="0"/>
              <a:t>The model was tested with a two times precipitation scenario to determine if our model can avoid unphysical results even when the climatology is extrapolated. Double precipitation is an unrealistic extreme scenario, even in light of climate change. Results are shown here from one station. </a:t>
            </a:r>
          </a:p>
        </p:txBody>
      </p:sp>
      <p:sp>
        <p:nvSpPr>
          <p:cNvPr id="62" name="TextBox 61">
            <a:extLst>
              <a:ext uri="{FF2B5EF4-FFF2-40B4-BE49-F238E27FC236}">
                <a16:creationId xmlns:a16="http://schemas.microsoft.com/office/drawing/2014/main" id="{C6524B9C-D17E-D84F-9C50-3636A04D6C79}"/>
              </a:ext>
            </a:extLst>
          </p:cNvPr>
          <p:cNvSpPr txBox="1"/>
          <p:nvPr/>
        </p:nvSpPr>
        <p:spPr>
          <a:xfrm>
            <a:off x="33875914" y="17774945"/>
            <a:ext cx="6797684"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Projection with CanESM2 </a:t>
            </a:r>
          </a:p>
        </p:txBody>
      </p:sp>
      <p:sp>
        <p:nvSpPr>
          <p:cNvPr id="67" name="TextBox 66">
            <a:extLst>
              <a:ext uri="{FF2B5EF4-FFF2-40B4-BE49-F238E27FC236}">
                <a16:creationId xmlns:a16="http://schemas.microsoft.com/office/drawing/2014/main" id="{8F8BA5A6-B60F-6249-A403-E913851CE51E}"/>
              </a:ext>
            </a:extLst>
          </p:cNvPr>
          <p:cNvSpPr txBox="1"/>
          <p:nvPr/>
        </p:nvSpPr>
        <p:spPr>
          <a:xfrm>
            <a:off x="34023301" y="23512297"/>
            <a:ext cx="7010400" cy="5262979"/>
          </a:xfrm>
          <a:prstGeom prst="rect">
            <a:avLst/>
          </a:prstGeom>
          <a:noFill/>
        </p:spPr>
        <p:txBody>
          <a:bodyPr wrap="square" rtlCol="0">
            <a:spAutoFit/>
          </a:bodyPr>
          <a:lstStyle/>
          <a:p>
            <a:r>
              <a:rPr lang="en-US" sz="2800" dirty="0"/>
              <a:t>These figures depict projected precipitation and streamflow versus the historical monthly mean for station 11528700, using LOCA data downscaled from CanESM2. Together with the flow duration curve, in terms of climatology the maximum and minimum of streamflow will not change too much under the RCP 8.5 scenario. However, overall flow rate will increase and, if these results are examined in conjunction with a flood model, we observe that the probability of flooding will also increase. </a:t>
            </a:r>
          </a:p>
        </p:txBody>
      </p:sp>
      <p:pic>
        <p:nvPicPr>
          <p:cNvPr id="57" name="Picture 56" descr="A screenshot of a video game&#10;&#10;Description automatically generated">
            <a:extLst>
              <a:ext uri="{FF2B5EF4-FFF2-40B4-BE49-F238E27FC236}">
                <a16:creationId xmlns:a16="http://schemas.microsoft.com/office/drawing/2014/main" id="{FC1D9AA0-1721-8442-8013-48BDADB7B64E}"/>
              </a:ext>
            </a:extLst>
          </p:cNvPr>
          <p:cNvPicPr>
            <a:picLocks noChangeAspect="1"/>
          </p:cNvPicPr>
          <p:nvPr/>
        </p:nvPicPr>
        <p:blipFill>
          <a:blip r:embed="rId6"/>
          <a:stretch>
            <a:fillRect/>
          </a:stretch>
        </p:blipFill>
        <p:spPr>
          <a:xfrm>
            <a:off x="34023301" y="12063914"/>
            <a:ext cx="13385800" cy="4940300"/>
          </a:xfrm>
          <a:prstGeom prst="rect">
            <a:avLst/>
          </a:prstGeom>
        </p:spPr>
      </p:pic>
      <p:grpSp>
        <p:nvGrpSpPr>
          <p:cNvPr id="69" name="Group 68">
            <a:extLst>
              <a:ext uri="{FF2B5EF4-FFF2-40B4-BE49-F238E27FC236}">
                <a16:creationId xmlns:a16="http://schemas.microsoft.com/office/drawing/2014/main" id="{CCD98604-FE12-9D4A-B745-75B646EFB764}"/>
              </a:ext>
            </a:extLst>
          </p:cNvPr>
          <p:cNvGrpSpPr/>
          <p:nvPr/>
        </p:nvGrpSpPr>
        <p:grpSpPr>
          <a:xfrm>
            <a:off x="33412989" y="18767731"/>
            <a:ext cx="15466393" cy="3913632"/>
            <a:chOff x="33520025" y="18510618"/>
            <a:chExt cx="15466393" cy="3911600"/>
          </a:xfrm>
        </p:grpSpPr>
        <p:pic>
          <p:nvPicPr>
            <p:cNvPr id="65" name="Picture 64">
              <a:extLst>
                <a:ext uri="{FF2B5EF4-FFF2-40B4-BE49-F238E27FC236}">
                  <a16:creationId xmlns:a16="http://schemas.microsoft.com/office/drawing/2014/main" id="{4B3AAD51-E752-214F-9B67-9C571DB4B338}"/>
                </a:ext>
              </a:extLst>
            </p:cNvPr>
            <p:cNvPicPr>
              <a:picLocks noChangeAspect="1"/>
            </p:cNvPicPr>
            <p:nvPr/>
          </p:nvPicPr>
          <p:blipFill>
            <a:blip r:embed="rId7"/>
            <a:srcRect/>
            <a:stretch/>
          </p:blipFill>
          <p:spPr>
            <a:xfrm>
              <a:off x="41417218" y="18511633"/>
              <a:ext cx="7569200" cy="3909569"/>
            </a:xfrm>
            <a:prstGeom prst="rect">
              <a:avLst/>
            </a:prstGeom>
          </p:spPr>
        </p:pic>
        <p:pic>
          <p:nvPicPr>
            <p:cNvPr id="68" name="Picture 67" descr="A screenshot of a cell phone&#10;&#10;Description automatically generated">
              <a:extLst>
                <a:ext uri="{FF2B5EF4-FFF2-40B4-BE49-F238E27FC236}">
                  <a16:creationId xmlns:a16="http://schemas.microsoft.com/office/drawing/2014/main" id="{9E0CFAD8-01A9-4E40-A7B4-7C1BA79BDD74}"/>
                </a:ext>
              </a:extLst>
            </p:cNvPr>
            <p:cNvPicPr>
              <a:picLocks noChangeAspect="1"/>
            </p:cNvPicPr>
            <p:nvPr/>
          </p:nvPicPr>
          <p:blipFill>
            <a:blip r:embed="rId8"/>
            <a:stretch>
              <a:fillRect/>
            </a:stretch>
          </p:blipFill>
          <p:spPr>
            <a:xfrm>
              <a:off x="33520025" y="18510618"/>
              <a:ext cx="7734300" cy="3911600"/>
            </a:xfrm>
            <a:prstGeom prst="rect">
              <a:avLst/>
            </a:prstGeom>
          </p:spPr>
        </p:pic>
      </p:grpSp>
      <p:sp>
        <p:nvSpPr>
          <p:cNvPr id="113" name="Rectangle 112">
            <a:extLst>
              <a:ext uri="{FF2B5EF4-FFF2-40B4-BE49-F238E27FC236}">
                <a16:creationId xmlns:a16="http://schemas.microsoft.com/office/drawing/2014/main" id="{3DEE2AA5-BA1F-2542-BCB5-6CF544FBA9EB}"/>
              </a:ext>
            </a:extLst>
          </p:cNvPr>
          <p:cNvSpPr/>
          <p:nvPr/>
        </p:nvSpPr>
        <p:spPr>
          <a:xfrm>
            <a:off x="549995" y="28569940"/>
            <a:ext cx="8629912" cy="410120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lIns="274320" tIns="274320" rIns="274320" bIns="274320" rtlCol="0" anchor="ctr"/>
          <a:lstStyle/>
          <a:p>
            <a:r>
              <a:rPr lang="en-US" sz="4000" b="1" dirty="0">
                <a:latin typeface="Tahoma" panose="020B0604030504040204" pitchFamily="34" charset="0"/>
                <a:ea typeface="Tahoma" panose="020B0604030504040204" pitchFamily="34" charset="0"/>
                <a:cs typeface="Tahoma" panose="020B0604030504040204" pitchFamily="34" charset="0"/>
              </a:rPr>
              <a:t>References</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Newman, A. J., et al. "A large-sample watershed-scale hydrometeorological dataset for the contiguous USA." UCAR/NCAR, </a:t>
            </a:r>
            <a:r>
              <a:rPr lang="en-US" sz="2400" dirty="0" err="1">
                <a:latin typeface="Tahoma" panose="020B0604030504040204" pitchFamily="34" charset="0"/>
                <a:ea typeface="Tahoma" panose="020B0604030504040204" pitchFamily="34" charset="0"/>
                <a:cs typeface="Tahoma" panose="020B0604030504040204" pitchFamily="34" charset="0"/>
              </a:rPr>
              <a:t>doi</a:t>
            </a:r>
            <a:r>
              <a:rPr lang="en-US" sz="2400" dirty="0">
                <a:latin typeface="Tahoma" panose="020B0604030504040204" pitchFamily="34" charset="0"/>
                <a:ea typeface="Tahoma" panose="020B0604030504040204" pitchFamily="34" charset="0"/>
                <a:cs typeface="Tahoma" panose="020B0604030504040204" pitchFamily="34" charset="0"/>
              </a:rPr>
              <a:t> 10 (2014): D6MW2F4D.</a:t>
            </a:r>
          </a:p>
          <a:p>
            <a:pPr marL="342900" indent="-3429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Bai, </a:t>
            </a:r>
            <a:r>
              <a:rPr lang="en-US" sz="2400" dirty="0" err="1">
                <a:latin typeface="Tahoma" panose="020B0604030504040204" pitchFamily="34" charset="0"/>
                <a:ea typeface="Tahoma" panose="020B0604030504040204" pitchFamily="34" charset="0"/>
                <a:cs typeface="Tahoma" panose="020B0604030504040204" pitchFamily="34" charset="0"/>
              </a:rPr>
              <a:t>Shaojie</a:t>
            </a:r>
            <a:r>
              <a:rPr lang="en-US" sz="2400" dirty="0">
                <a:latin typeface="Tahoma" panose="020B0604030504040204" pitchFamily="34" charset="0"/>
                <a:ea typeface="Tahoma" panose="020B0604030504040204" pitchFamily="34" charset="0"/>
                <a:cs typeface="Tahoma" panose="020B0604030504040204" pitchFamily="34" charset="0"/>
              </a:rPr>
              <a:t>, J. Zico Kolter, and </a:t>
            </a:r>
            <a:r>
              <a:rPr lang="en-US" sz="2400" dirty="0" err="1">
                <a:latin typeface="Tahoma" panose="020B0604030504040204" pitchFamily="34" charset="0"/>
                <a:ea typeface="Tahoma" panose="020B0604030504040204" pitchFamily="34" charset="0"/>
                <a:cs typeface="Tahoma" panose="020B0604030504040204" pitchFamily="34" charset="0"/>
              </a:rPr>
              <a:t>Vladlen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Koltun</a:t>
            </a:r>
            <a:r>
              <a:rPr lang="en-US" sz="2400" dirty="0">
                <a:latin typeface="Tahoma" panose="020B0604030504040204" pitchFamily="34" charset="0"/>
                <a:ea typeface="Tahoma" panose="020B0604030504040204" pitchFamily="34" charset="0"/>
                <a:cs typeface="Tahoma" panose="020B0604030504040204" pitchFamily="34" charset="0"/>
              </a:rPr>
              <a:t>. "An empirical evaluation of generic convolutional and recurrent networks for sequence modeling." </a:t>
            </a:r>
            <a:r>
              <a:rPr lang="en-US" sz="2400" dirty="0" err="1">
                <a:latin typeface="Tahoma" panose="020B0604030504040204" pitchFamily="34" charset="0"/>
                <a:ea typeface="Tahoma" panose="020B0604030504040204" pitchFamily="34" charset="0"/>
                <a:cs typeface="Tahoma" panose="020B0604030504040204" pitchFamily="34" charset="0"/>
              </a:rPr>
              <a:t>arXiv</a:t>
            </a:r>
            <a:r>
              <a:rPr lang="en-US" sz="2400" dirty="0">
                <a:latin typeface="Tahoma" panose="020B0604030504040204" pitchFamily="34" charset="0"/>
                <a:ea typeface="Tahoma" panose="020B0604030504040204" pitchFamily="34" charset="0"/>
                <a:cs typeface="Tahoma" panose="020B0604030504040204" pitchFamily="34" charset="0"/>
              </a:rPr>
              <a:t> preprint arXiv:1803.01271 (2018).</a:t>
            </a:r>
          </a:p>
          <a:p>
            <a:pPr marL="342900" indent="-342900">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Photograph </a:t>
            </a:r>
            <a:r>
              <a:rPr lang="en-US" sz="2400" dirty="0">
                <a:latin typeface="Tahoma" panose="020B0604030504040204" pitchFamily="34" charset="0"/>
                <a:ea typeface="Tahoma" panose="020B0604030504040204" pitchFamily="34" charset="0"/>
                <a:cs typeface="Tahoma" panose="020B0604030504040204" pitchFamily="34" charset="0"/>
              </a:rPr>
              <a:t>by Nick Ares, distributed under a CC BY-SA 2.0 license. </a:t>
            </a:r>
          </a:p>
        </p:txBody>
      </p:sp>
      <p:sp>
        <p:nvSpPr>
          <p:cNvPr id="114" name="Rectangle 113">
            <a:extLst>
              <a:ext uri="{FF2B5EF4-FFF2-40B4-BE49-F238E27FC236}">
                <a16:creationId xmlns:a16="http://schemas.microsoft.com/office/drawing/2014/main" id="{94619CCC-F84A-BB4F-8BDB-568E6FA0639A}"/>
              </a:ext>
            </a:extLst>
          </p:cNvPr>
          <p:cNvSpPr/>
          <p:nvPr/>
        </p:nvSpPr>
        <p:spPr>
          <a:xfrm>
            <a:off x="41537324" y="30512580"/>
            <a:ext cx="7114915" cy="2114550"/>
          </a:xfrm>
          <a:prstGeom prst="rect">
            <a:avLst/>
          </a:prstGeom>
          <a:ln w="38100" cmpd="sng">
            <a:solidFill>
              <a:schemeClr val="tx1"/>
            </a:solidFill>
          </a:ln>
          <a:effectLst>
            <a:glow rad="228600">
              <a:schemeClr val="tx2">
                <a:alpha val="40000"/>
              </a:schemeClr>
            </a:glow>
          </a:effectLst>
        </p:spPr>
        <p:style>
          <a:lnRef idx="2">
            <a:schemeClr val="accent1"/>
          </a:lnRef>
          <a:fillRef idx="1">
            <a:schemeClr val="lt1"/>
          </a:fillRef>
          <a:effectRef idx="0">
            <a:schemeClr val="accent1"/>
          </a:effectRef>
          <a:fontRef idx="minor">
            <a:schemeClr val="dk1"/>
          </a:fontRef>
        </p:style>
        <p:txBody>
          <a:bodyPr lIns="274320" tIns="182880" rIns="91424" bIns="91440" anchor="t"/>
          <a:lstStyle/>
          <a:p>
            <a:r>
              <a:rPr lang="en-US" sz="4000" b="1" dirty="0">
                <a:latin typeface="Tahoma" panose="020B0604030504040204" pitchFamily="34" charset="0"/>
                <a:ea typeface="Tahoma" panose="020B0604030504040204" pitchFamily="34" charset="0"/>
                <a:cs typeface="Tahoma" panose="020B0604030504040204" pitchFamily="34" charset="0"/>
              </a:rPr>
              <a:t>Contact</a:t>
            </a:r>
          </a:p>
          <a:p>
            <a:pPr algn="ctr"/>
            <a:endParaRPr lang="en-US" sz="2000" dirty="0">
              <a:latin typeface="Tahoma" panose="020B0604030504040204" pitchFamily="34" charset="0"/>
              <a:ea typeface="Tahoma" panose="020B0604030504040204" pitchFamily="34" charset="0"/>
              <a:cs typeface="Tahoma" panose="020B0604030504040204" pitchFamily="34" charset="0"/>
            </a:endParaRPr>
          </a:p>
          <a:p>
            <a:pPr algn="ctr"/>
            <a:r>
              <a:rPr lang="en-US" sz="4000" dirty="0" err="1">
                <a:latin typeface="Tahoma" panose="020B0604030504040204" pitchFamily="34" charset="0"/>
                <a:ea typeface="Tahoma" panose="020B0604030504040204" pitchFamily="34" charset="0"/>
                <a:cs typeface="Tahoma" panose="020B0604030504040204" pitchFamily="34" charset="0"/>
              </a:rPr>
              <a:t>shiduan@ucdavis.edu</a:t>
            </a:r>
            <a:endParaRPr lang="en-US" sz="4000" dirty="0">
              <a:latin typeface="Tahoma" panose="020B0604030504040204" pitchFamily="34" charset="0"/>
              <a:ea typeface="Tahoma" panose="020B0604030504040204" pitchFamily="34" charset="0"/>
              <a:cs typeface="Tahoma" panose="020B0604030504040204" pitchFamily="34" charset="0"/>
            </a:endParaRPr>
          </a:p>
        </p:txBody>
      </p:sp>
      <p:sp>
        <p:nvSpPr>
          <p:cNvPr id="117" name="TextBox 116">
            <a:extLst>
              <a:ext uri="{FF2B5EF4-FFF2-40B4-BE49-F238E27FC236}">
                <a16:creationId xmlns:a16="http://schemas.microsoft.com/office/drawing/2014/main" id="{62F4E171-32B1-934F-8C57-F3935C5CF731}"/>
              </a:ext>
            </a:extLst>
          </p:cNvPr>
          <p:cNvSpPr txBox="1"/>
          <p:nvPr/>
        </p:nvSpPr>
        <p:spPr>
          <a:xfrm>
            <a:off x="36096117" y="16957634"/>
            <a:ext cx="9354941" cy="461665"/>
          </a:xfrm>
          <a:prstGeom prst="rect">
            <a:avLst/>
          </a:prstGeom>
          <a:noFill/>
        </p:spPr>
        <p:txBody>
          <a:bodyPr wrap="square" rtlCol="0">
            <a:spAutoFit/>
          </a:bodyPr>
          <a:lstStyle/>
          <a:p>
            <a:r>
              <a:rPr lang="en-US" sz="2400" b="1" dirty="0"/>
              <a:t>Figure: </a:t>
            </a:r>
            <a:r>
              <a:rPr lang="en-US" sz="2400" dirty="0"/>
              <a:t>Hydrograph for the double precipitation projection experiment.</a:t>
            </a:r>
          </a:p>
        </p:txBody>
      </p:sp>
      <p:sp>
        <p:nvSpPr>
          <p:cNvPr id="118" name="TextBox 117">
            <a:extLst>
              <a:ext uri="{FF2B5EF4-FFF2-40B4-BE49-F238E27FC236}">
                <a16:creationId xmlns:a16="http://schemas.microsoft.com/office/drawing/2014/main" id="{E4A575DF-930B-7842-B02E-6BBCE92F84F5}"/>
              </a:ext>
            </a:extLst>
          </p:cNvPr>
          <p:cNvSpPr txBox="1"/>
          <p:nvPr/>
        </p:nvSpPr>
        <p:spPr>
          <a:xfrm>
            <a:off x="42089294" y="27545479"/>
            <a:ext cx="6464309" cy="461665"/>
          </a:xfrm>
          <a:prstGeom prst="rect">
            <a:avLst/>
          </a:prstGeom>
          <a:noFill/>
        </p:spPr>
        <p:txBody>
          <a:bodyPr wrap="square" rtlCol="0">
            <a:spAutoFit/>
          </a:bodyPr>
          <a:lstStyle/>
          <a:p>
            <a:r>
              <a:rPr lang="en-US" sz="2400" b="1" dirty="0"/>
              <a:t>Figure: </a:t>
            </a:r>
            <a:r>
              <a:rPr lang="en-US" sz="2400" dirty="0"/>
              <a:t>Flow duration curve comparison.</a:t>
            </a:r>
          </a:p>
        </p:txBody>
      </p:sp>
      <p:sp>
        <p:nvSpPr>
          <p:cNvPr id="119" name="TextBox 118">
            <a:extLst>
              <a:ext uri="{FF2B5EF4-FFF2-40B4-BE49-F238E27FC236}">
                <a16:creationId xmlns:a16="http://schemas.microsoft.com/office/drawing/2014/main" id="{D4F002CB-3C18-344C-8FA2-58EB7E3CF4FC}"/>
              </a:ext>
            </a:extLst>
          </p:cNvPr>
          <p:cNvSpPr txBox="1"/>
          <p:nvPr/>
        </p:nvSpPr>
        <p:spPr>
          <a:xfrm>
            <a:off x="35830052" y="22642817"/>
            <a:ext cx="11414544" cy="461665"/>
          </a:xfrm>
          <a:prstGeom prst="rect">
            <a:avLst/>
          </a:prstGeom>
          <a:noFill/>
        </p:spPr>
        <p:txBody>
          <a:bodyPr wrap="square" rtlCol="0">
            <a:spAutoFit/>
          </a:bodyPr>
          <a:lstStyle/>
          <a:p>
            <a:r>
              <a:rPr lang="en-US" sz="2400" b="1" dirty="0"/>
              <a:t>Figure: </a:t>
            </a:r>
            <a:r>
              <a:rPr lang="en-US" sz="2400" dirty="0"/>
              <a:t>Monthly mean precipitation and streamflow from CanESM2 for station 11528700. </a:t>
            </a:r>
            <a:r>
              <a:rPr lang="en-US" sz="2400" b="1" dirty="0"/>
              <a:t> </a:t>
            </a:r>
            <a:endParaRPr lang="en-US" sz="2400" dirty="0"/>
          </a:p>
        </p:txBody>
      </p:sp>
      <p:pic>
        <p:nvPicPr>
          <p:cNvPr id="74" name="Picture 73" descr="A picture containing man&#10;&#10;Description automatically generated">
            <a:extLst>
              <a:ext uri="{FF2B5EF4-FFF2-40B4-BE49-F238E27FC236}">
                <a16:creationId xmlns:a16="http://schemas.microsoft.com/office/drawing/2014/main" id="{ADF0F6B6-191D-2C4C-8F31-3C4F246F1D78}"/>
              </a:ext>
            </a:extLst>
          </p:cNvPr>
          <p:cNvPicPr>
            <a:picLocks noChangeAspect="1"/>
          </p:cNvPicPr>
          <p:nvPr/>
        </p:nvPicPr>
        <p:blipFill>
          <a:blip r:embed="rId9"/>
          <a:stretch>
            <a:fillRect/>
          </a:stretch>
        </p:blipFill>
        <p:spPr>
          <a:xfrm>
            <a:off x="24662741" y="8650344"/>
            <a:ext cx="7772400" cy="4241800"/>
          </a:xfrm>
          <a:prstGeom prst="rect">
            <a:avLst/>
          </a:prstGeom>
        </p:spPr>
      </p:pic>
      <p:pic>
        <p:nvPicPr>
          <p:cNvPr id="7" name="Picture 6" descr="A picture containing cabinet&#10;&#10;Description automatically generated">
            <a:extLst>
              <a:ext uri="{FF2B5EF4-FFF2-40B4-BE49-F238E27FC236}">
                <a16:creationId xmlns:a16="http://schemas.microsoft.com/office/drawing/2014/main" id="{8983405A-7EC5-4777-95A3-3E59E4A28E7C}"/>
              </a:ext>
            </a:extLst>
          </p:cNvPr>
          <p:cNvPicPr>
            <a:picLocks noChangeAspect="1"/>
          </p:cNvPicPr>
          <p:nvPr/>
        </p:nvPicPr>
        <p:blipFill>
          <a:blip r:embed="rId10"/>
          <a:stretch>
            <a:fillRect/>
          </a:stretch>
        </p:blipFill>
        <p:spPr>
          <a:xfrm>
            <a:off x="17659955" y="12923991"/>
            <a:ext cx="6090015" cy="5911574"/>
          </a:xfrm>
          <a:prstGeom prst="rect">
            <a:avLst/>
          </a:prstGeom>
        </p:spPr>
      </p:pic>
      <p:pic>
        <p:nvPicPr>
          <p:cNvPr id="15" name="Picture 14">
            <a:extLst>
              <a:ext uri="{FF2B5EF4-FFF2-40B4-BE49-F238E27FC236}">
                <a16:creationId xmlns:a16="http://schemas.microsoft.com/office/drawing/2014/main" id="{1B712A8D-E184-4C08-BE0F-2DE382B96C27}"/>
              </a:ext>
            </a:extLst>
          </p:cNvPr>
          <p:cNvPicPr>
            <a:picLocks noChangeAspect="1"/>
          </p:cNvPicPr>
          <p:nvPr/>
        </p:nvPicPr>
        <p:blipFill>
          <a:blip r:embed="rId11"/>
          <a:stretch>
            <a:fillRect/>
          </a:stretch>
        </p:blipFill>
        <p:spPr>
          <a:xfrm>
            <a:off x="17657524" y="20637246"/>
            <a:ext cx="6089904" cy="5911466"/>
          </a:xfrm>
          <a:prstGeom prst="rect">
            <a:avLst/>
          </a:prstGeom>
        </p:spPr>
      </p:pic>
      <p:sp>
        <p:nvSpPr>
          <p:cNvPr id="79" name="TextBox 78">
            <a:extLst>
              <a:ext uri="{FF2B5EF4-FFF2-40B4-BE49-F238E27FC236}">
                <a16:creationId xmlns:a16="http://schemas.microsoft.com/office/drawing/2014/main" id="{BEE3A511-AEE6-418F-A342-A08F05B68E82}"/>
              </a:ext>
            </a:extLst>
          </p:cNvPr>
          <p:cNvSpPr txBox="1"/>
          <p:nvPr/>
        </p:nvSpPr>
        <p:spPr>
          <a:xfrm>
            <a:off x="24100991" y="13254808"/>
            <a:ext cx="8334150" cy="2246769"/>
          </a:xfrm>
          <a:prstGeom prst="rect">
            <a:avLst/>
          </a:prstGeom>
          <a:noFill/>
        </p:spPr>
        <p:txBody>
          <a:bodyPr wrap="square" rtlCol="0">
            <a:spAutoFit/>
          </a:bodyPr>
          <a:lstStyle/>
          <a:p>
            <a:r>
              <a:rPr lang="en-US" sz="2800" dirty="0"/>
              <a:t>The input time window size is an important  hyperparameter which should be explained using physical relationships. In our case, the response time for precipitation, groundwater and snowpack ranges from several hours to months. </a:t>
            </a:r>
          </a:p>
        </p:txBody>
      </p:sp>
      <p:sp>
        <p:nvSpPr>
          <p:cNvPr id="80" name="TextBox 79">
            <a:extLst>
              <a:ext uri="{FF2B5EF4-FFF2-40B4-BE49-F238E27FC236}">
                <a16:creationId xmlns:a16="http://schemas.microsoft.com/office/drawing/2014/main" id="{2024E4B9-DAD7-48C8-B8BF-E95D9E86DA28}"/>
              </a:ext>
            </a:extLst>
          </p:cNvPr>
          <p:cNvSpPr txBox="1"/>
          <p:nvPr/>
        </p:nvSpPr>
        <p:spPr>
          <a:xfrm>
            <a:off x="17791243" y="18951835"/>
            <a:ext cx="5614078" cy="830997"/>
          </a:xfrm>
          <a:prstGeom prst="rect">
            <a:avLst/>
          </a:prstGeom>
          <a:noFill/>
        </p:spPr>
        <p:txBody>
          <a:bodyPr wrap="square" rtlCol="0">
            <a:spAutoFit/>
          </a:bodyPr>
          <a:lstStyle/>
          <a:p>
            <a:r>
              <a:rPr lang="en-US" sz="2400" b="1" dirty="0"/>
              <a:t>Figure: </a:t>
            </a:r>
            <a:r>
              <a:rPr lang="en-US" sz="2400" dirty="0"/>
              <a:t>Ensemble results for different time window sizes (100, 180, and 365 days).  </a:t>
            </a:r>
          </a:p>
        </p:txBody>
      </p:sp>
      <p:sp>
        <p:nvSpPr>
          <p:cNvPr id="81" name="TextBox 80">
            <a:extLst>
              <a:ext uri="{FF2B5EF4-FFF2-40B4-BE49-F238E27FC236}">
                <a16:creationId xmlns:a16="http://schemas.microsoft.com/office/drawing/2014/main" id="{7410BF77-C346-48B8-B07A-CA94153442A1}"/>
              </a:ext>
            </a:extLst>
          </p:cNvPr>
          <p:cNvSpPr txBox="1"/>
          <p:nvPr/>
        </p:nvSpPr>
        <p:spPr>
          <a:xfrm>
            <a:off x="20785544" y="10830925"/>
            <a:ext cx="4274502" cy="830997"/>
          </a:xfrm>
          <a:prstGeom prst="rect">
            <a:avLst/>
          </a:prstGeom>
          <a:noFill/>
        </p:spPr>
        <p:txBody>
          <a:bodyPr wrap="square" rtlCol="0">
            <a:spAutoFit/>
          </a:bodyPr>
          <a:lstStyle/>
          <a:p>
            <a:r>
              <a:rPr lang="en-US" sz="2400" b="1" dirty="0"/>
              <a:t>Figure: </a:t>
            </a:r>
            <a:r>
              <a:rPr lang="en-US" sz="2400" dirty="0"/>
              <a:t>Ensemble results for different stations. (right)  </a:t>
            </a:r>
          </a:p>
        </p:txBody>
      </p:sp>
      <p:sp>
        <p:nvSpPr>
          <p:cNvPr id="82" name="TextBox 81">
            <a:extLst>
              <a:ext uri="{FF2B5EF4-FFF2-40B4-BE49-F238E27FC236}">
                <a16:creationId xmlns:a16="http://schemas.microsoft.com/office/drawing/2014/main" id="{D1B2D11E-05FF-47FC-B23B-311A882F6B68}"/>
              </a:ext>
            </a:extLst>
          </p:cNvPr>
          <p:cNvSpPr txBox="1"/>
          <p:nvPr/>
        </p:nvSpPr>
        <p:spPr>
          <a:xfrm>
            <a:off x="17791243" y="26612068"/>
            <a:ext cx="6393651" cy="1200329"/>
          </a:xfrm>
          <a:prstGeom prst="rect">
            <a:avLst/>
          </a:prstGeom>
          <a:noFill/>
        </p:spPr>
        <p:txBody>
          <a:bodyPr wrap="square" rtlCol="0">
            <a:spAutoFit/>
          </a:bodyPr>
          <a:lstStyle/>
          <a:p>
            <a:r>
              <a:rPr lang="en-US" sz="2400" b="1" dirty="0"/>
              <a:t>Figure: </a:t>
            </a:r>
            <a:r>
              <a:rPr lang="en-US" sz="2400" dirty="0"/>
              <a:t>Ensemble results for models using a different subset of input variables – precipitation (p), solar radiation (s), and temperature (t).</a:t>
            </a:r>
          </a:p>
        </p:txBody>
      </p:sp>
      <p:sp>
        <p:nvSpPr>
          <p:cNvPr id="83" name="TextBox 82">
            <a:extLst>
              <a:ext uri="{FF2B5EF4-FFF2-40B4-BE49-F238E27FC236}">
                <a16:creationId xmlns:a16="http://schemas.microsoft.com/office/drawing/2014/main" id="{A5523C27-08FC-49DD-89B6-9A4C5C912B35}"/>
              </a:ext>
            </a:extLst>
          </p:cNvPr>
          <p:cNvSpPr txBox="1"/>
          <p:nvPr/>
        </p:nvSpPr>
        <p:spPr>
          <a:xfrm>
            <a:off x="24097986" y="15679667"/>
            <a:ext cx="8337155" cy="3539430"/>
          </a:xfrm>
          <a:prstGeom prst="rect">
            <a:avLst/>
          </a:prstGeom>
          <a:noFill/>
        </p:spPr>
        <p:txBody>
          <a:bodyPr wrap="square" rtlCol="0">
            <a:spAutoFit/>
          </a:bodyPr>
          <a:lstStyle/>
          <a:p>
            <a:r>
              <a:rPr lang="en-US" sz="2800" dirty="0"/>
              <a:t>Here we tested 100-day, 180-day and 365-day as time window size. Stations where NSE is monotonically increasing with window size are in mountainous area. Stations where NSE is monotonically decreasing with window size are in northern California and close to costal area. This suggests that snow dynamics requires a longer window size, and that window size needs to be reflective of the groundwater dynamics in a basin.</a:t>
            </a:r>
          </a:p>
        </p:txBody>
      </p:sp>
      <p:sp>
        <p:nvSpPr>
          <p:cNvPr id="84" name="TextBox 83">
            <a:extLst>
              <a:ext uri="{FF2B5EF4-FFF2-40B4-BE49-F238E27FC236}">
                <a16:creationId xmlns:a16="http://schemas.microsoft.com/office/drawing/2014/main" id="{74AF6431-3FD8-4FDD-B356-7044912AF569}"/>
              </a:ext>
            </a:extLst>
          </p:cNvPr>
          <p:cNvSpPr txBox="1"/>
          <p:nvPr/>
        </p:nvSpPr>
        <p:spPr>
          <a:xfrm>
            <a:off x="24184894" y="21046588"/>
            <a:ext cx="7703707" cy="6555641"/>
          </a:xfrm>
          <a:prstGeom prst="rect">
            <a:avLst/>
          </a:prstGeom>
          <a:noFill/>
        </p:spPr>
        <p:txBody>
          <a:bodyPr wrap="square" rtlCol="0">
            <a:spAutoFit/>
          </a:bodyPr>
          <a:lstStyle/>
          <a:p>
            <a:r>
              <a:rPr lang="en-US" sz="2800" dirty="0"/>
              <a:t>We also tested the predictability of different variables under 365-day time window.  Here we focus on temperature and solar radiation. </a:t>
            </a:r>
          </a:p>
          <a:p>
            <a:endParaRPr lang="en-US" sz="2800" dirty="0"/>
          </a:p>
          <a:p>
            <a:r>
              <a:rPr lang="en-US" sz="2800" dirty="0"/>
              <a:t>Temperature boosts predictability in Stations 10343500, 11162500, 11264500, 11266500 and 11522500. These stations are in inland mountain areas except 11162500 and 11522500, which are in mountains not far from coastline. </a:t>
            </a:r>
          </a:p>
          <a:p>
            <a:endParaRPr lang="en-US" sz="2800" dirty="0"/>
          </a:p>
          <a:p>
            <a:r>
              <a:rPr lang="en-US" sz="2800" dirty="0"/>
              <a:t>Solar radiation provides a boost to predictability in Stations 11143000 and 11180500. These two stations represent coastal basins.  11143000 is near Big Sur in Central Coastal California and 11180500 is in the southern San Francisco Bay. </a:t>
            </a:r>
          </a:p>
        </p:txBody>
      </p:sp>
      <p:pic>
        <p:nvPicPr>
          <p:cNvPr id="21" name="Picture 20" descr="A screenshot of a cell phone&#10;&#10;Description automatically generated">
            <a:extLst>
              <a:ext uri="{FF2B5EF4-FFF2-40B4-BE49-F238E27FC236}">
                <a16:creationId xmlns:a16="http://schemas.microsoft.com/office/drawing/2014/main" id="{C4B491E4-E050-4E13-8829-B18D3DA7E272}"/>
              </a:ext>
            </a:extLst>
          </p:cNvPr>
          <p:cNvPicPr>
            <a:picLocks noChangeAspect="1"/>
          </p:cNvPicPr>
          <p:nvPr/>
        </p:nvPicPr>
        <p:blipFill>
          <a:blip r:embed="rId12"/>
          <a:stretch>
            <a:fillRect/>
          </a:stretch>
        </p:blipFill>
        <p:spPr>
          <a:xfrm>
            <a:off x="41310182" y="23450745"/>
            <a:ext cx="7011997" cy="4039520"/>
          </a:xfrm>
          <a:prstGeom prst="rect">
            <a:avLst/>
          </a:prstGeom>
        </p:spPr>
      </p:pic>
      <p:pic>
        <p:nvPicPr>
          <p:cNvPr id="10" name="Picture 9">
            <a:extLst>
              <a:ext uri="{FF2B5EF4-FFF2-40B4-BE49-F238E27FC236}">
                <a16:creationId xmlns:a16="http://schemas.microsoft.com/office/drawing/2014/main" id="{50EB4973-D5FE-F543-9C22-03ABD4AA5768}"/>
              </a:ext>
            </a:extLst>
          </p:cNvPr>
          <p:cNvPicPr>
            <a:picLocks noChangeAspect="1"/>
          </p:cNvPicPr>
          <p:nvPr/>
        </p:nvPicPr>
        <p:blipFill>
          <a:blip r:embed="rId13"/>
          <a:stretch>
            <a:fillRect/>
          </a:stretch>
        </p:blipFill>
        <p:spPr>
          <a:xfrm>
            <a:off x="40196935" y="1186412"/>
            <a:ext cx="7524668" cy="1416920"/>
          </a:xfrm>
          <a:prstGeom prst="rect">
            <a:avLst/>
          </a:prstGeom>
        </p:spPr>
      </p:pic>
      <p:sp>
        <p:nvSpPr>
          <p:cNvPr id="86" name="Rectangle 85">
            <a:extLst>
              <a:ext uri="{FF2B5EF4-FFF2-40B4-BE49-F238E27FC236}">
                <a16:creationId xmlns:a16="http://schemas.microsoft.com/office/drawing/2014/main" id="{4C987EC7-40E4-0F41-9E53-AB109D735244}"/>
              </a:ext>
            </a:extLst>
          </p:cNvPr>
          <p:cNvSpPr/>
          <p:nvPr/>
        </p:nvSpPr>
        <p:spPr>
          <a:xfrm>
            <a:off x="30102048" y="30512580"/>
            <a:ext cx="11208135" cy="2114550"/>
          </a:xfrm>
          <a:prstGeom prst="rect">
            <a:avLst/>
          </a:prstGeom>
          <a:ln w="38100" cmpd="sng">
            <a:solidFill>
              <a:schemeClr val="tx1"/>
            </a:solidFill>
          </a:ln>
          <a:effectLst>
            <a:glow rad="228600">
              <a:schemeClr val="tx2">
                <a:alpha val="40000"/>
              </a:schemeClr>
            </a:glow>
          </a:effectLst>
        </p:spPr>
        <p:style>
          <a:lnRef idx="2">
            <a:schemeClr val="accent1"/>
          </a:lnRef>
          <a:fillRef idx="1">
            <a:schemeClr val="lt1"/>
          </a:fillRef>
          <a:effectRef idx="0">
            <a:schemeClr val="accent1"/>
          </a:effectRef>
          <a:fontRef idx="minor">
            <a:schemeClr val="dk1"/>
          </a:fontRef>
        </p:style>
        <p:txBody>
          <a:bodyPr lIns="274320" tIns="182880" rIns="91424" bIns="91440" anchor="t"/>
          <a:lstStyle/>
          <a:p>
            <a:r>
              <a:rPr lang="en-US" sz="4000" b="1" dirty="0">
                <a:latin typeface="Tahoma" panose="020B0604030504040204" pitchFamily="34" charset="0"/>
                <a:ea typeface="Tahoma" panose="020B0604030504040204" pitchFamily="34" charset="0"/>
                <a:cs typeface="Tahoma" panose="020B0604030504040204" pitchFamily="34" charset="0"/>
              </a:rPr>
              <a:t>Acknowledgements</a:t>
            </a:r>
            <a:r>
              <a:rPr lang="en-US" sz="2000" b="1" dirty="0">
                <a:latin typeface="Tahoma" panose="020B0604030504040204" pitchFamily="34" charset="0"/>
                <a:ea typeface="Tahoma" panose="020B0604030504040204" pitchFamily="34" charset="0"/>
                <a:cs typeface="Tahoma" panose="020B0604030504040204" pitchFamily="34" charset="0"/>
              </a:rPr>
              <a:t> </a:t>
            </a:r>
          </a:p>
          <a:p>
            <a:endParaRPr lang="en-US" sz="1000" dirty="0"/>
          </a:p>
          <a:p>
            <a:r>
              <a:rPr lang="en-US" sz="2000" dirty="0"/>
              <a:t>Support comes from the U.S. Department of Energy, Office of Science, Office of Biological and Environmental Research program under Award Number DE-SC0016605 "A framework for improving analysis and modeling of Earth system and intersectoral dynamics at regional scales."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0" name="Picture 29" descr="A body of water surrounded by trees&#10;&#10;Description automatically generated">
            <a:extLst>
              <a:ext uri="{FF2B5EF4-FFF2-40B4-BE49-F238E27FC236}">
                <a16:creationId xmlns:a16="http://schemas.microsoft.com/office/drawing/2014/main" id="{4464954D-B8DD-D54B-9D44-B62530EE435A}"/>
              </a:ext>
            </a:extLst>
          </p:cNvPr>
          <p:cNvPicPr>
            <a:picLocks noChangeAspect="1"/>
          </p:cNvPicPr>
          <p:nvPr/>
        </p:nvPicPr>
        <p:blipFill>
          <a:blip r:embed="rId14"/>
          <a:stretch>
            <a:fillRect/>
          </a:stretch>
        </p:blipFill>
        <p:spPr>
          <a:xfrm>
            <a:off x="2969472" y="187711"/>
            <a:ext cx="5072130" cy="3381420"/>
          </a:xfrm>
          <a:prstGeom prst="rect">
            <a:avLst/>
          </a:prstGeom>
        </p:spPr>
      </p:pic>
    </p:spTree>
    <p:extLst>
      <p:ext uri="{BB962C8B-B14F-4D97-AF65-F5344CB8AC3E}">
        <p14:creationId xmlns:p14="http://schemas.microsoft.com/office/powerpoint/2010/main" val="30511259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86EBD6989D1449B58256F4DDDE37AE" ma:contentTypeVersion="4" ma:contentTypeDescription="Create a new document." ma:contentTypeScope="" ma:versionID="8efaaa44f28bb6c246f54047e4eb57a6">
  <xsd:schema xmlns:xsd="http://www.w3.org/2001/XMLSchema" xmlns:xs="http://www.w3.org/2001/XMLSchema" xmlns:p="http://schemas.microsoft.com/office/2006/metadata/properties" xmlns:ns3="1be039d6-ee00-4acc-b10e-3549f65be061" targetNamespace="http://schemas.microsoft.com/office/2006/metadata/properties" ma:root="true" ma:fieldsID="f51766100f784cf2cd1339cabbd0c248" ns3:_="">
    <xsd:import namespace="1be039d6-ee00-4acc-b10e-3549f65be06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e039d6-ee00-4acc-b10e-3549f65be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E99FAE-B977-45E0-ADBE-CD72A42E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e039d6-ee00-4acc-b10e-3549f65be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86C98-A3A8-41E0-A92E-214F42E6FA5C}">
  <ds:schemaRefs>
    <ds:schemaRef ds:uri="http://schemas.microsoft.com/sharepoint/v3/contenttype/forms"/>
  </ds:schemaRefs>
</ds:datastoreItem>
</file>

<file path=customXml/itemProps3.xml><?xml version="1.0" encoding="utf-8"?>
<ds:datastoreItem xmlns:ds="http://schemas.openxmlformats.org/officeDocument/2006/customXml" ds:itemID="{256E28BC-3C81-486A-BBB0-3F06B4FA09B9}">
  <ds:schemaRefs>
    <ds:schemaRef ds:uri="http://purl.org/dc/elements/1.1/"/>
    <ds:schemaRef ds:uri="http://schemas.microsoft.com/office/2006/documentManagement/types"/>
    <ds:schemaRef ds:uri="http://purl.org/dc/dcmitype/"/>
    <ds:schemaRef ds:uri="http://purl.org/dc/terms/"/>
    <ds:schemaRef ds:uri="1be039d6-ee00-4acc-b10e-3549f65be06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931</TotalTime>
  <Words>1176</Words>
  <Application>Microsoft Macintosh PowerPoint</Application>
  <PresentationFormat>Custom</PresentationFormat>
  <Paragraphs>66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Tahoma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Shiheng Duan</dc:creator>
  <cp:lastModifiedBy>Duan Shiheng</cp:lastModifiedBy>
  <cp:revision>15</cp:revision>
  <cp:lastPrinted>2019-11-26T00:21:36Z</cp:lastPrinted>
  <dcterms:created xsi:type="dcterms:W3CDTF">2019-11-12T21:26:02Z</dcterms:created>
  <dcterms:modified xsi:type="dcterms:W3CDTF">2021-09-27T14:45:14Z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0x0101002186EBD6989D1449B58256F4DDDE37AE</vt:lpwstr>
  </property>
</Properties>
</file>